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18288000" cy="10287000"/>
  <p:notesSz cx="6858000" cy="9144000"/>
  <p:embeddedFontLst>
    <p:embeddedFont>
      <p:font typeface="Alice Bold" charset="1" panose="00000500000000000000"/>
      <p:regular r:id="rId104"/>
    </p:embeddedFont>
    <p:embeddedFont>
      <p:font typeface="Alice" charset="1" panose="00000500000000000000"/>
      <p:regular r:id="rId105"/>
    </p:embeddedFont>
    <p:embeddedFont>
      <p:font typeface="Alice Italics" charset="1" panose="00000500000000000000"/>
      <p:regular r:id="rId106"/>
    </p:embeddedFont>
    <p:embeddedFont>
      <p:font typeface="Open Sans" charset="1" panose="020B0606030504020204"/>
      <p:regular r:id="rId107"/>
    </p:embeddedFont>
    <p:embeddedFont>
      <p:font typeface="Open Sans Bold" charset="1" panose="020B0806030504020204"/>
      <p:regular r:id="rId108"/>
    </p:embeddedFont>
    <p:embeddedFont>
      <p:font typeface="Decalotype Medium" charset="1" panose="00000600000000000000"/>
      <p:regular r:id="rId109"/>
    </p:embeddedFont>
    <p:embeddedFont>
      <p:font typeface="Alice Bold Italics" charset="1" panose="00000500000000000000"/>
      <p:regular r:id="rId110"/>
    </p:embeddedFont>
    <p:embeddedFont>
      <p:font typeface="Decalotype Bold" charset="1" panose="00000800000000000000"/>
      <p:regular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slides/slide6.xml" Type="http://schemas.openxmlformats.org/officeDocument/2006/relationships/slide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1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Relationship Id="rId5" Target="../media/image39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2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L4ywsjpM.mp4" Type="http://schemas.openxmlformats.org/officeDocument/2006/relationships/video"/><Relationship Id="rId4" Target="../media/VAGL4ywsjpM.mp4" Type="http://schemas.microsoft.com/office/2007/relationships/media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68.jpeg" Type="http://schemas.openxmlformats.org/officeDocument/2006/relationships/image"/><Relationship Id="rId6" Target="../media/VAGLJzfaMrw.mp4" Type="http://schemas.openxmlformats.org/officeDocument/2006/relationships/video"/><Relationship Id="rId7" Target="../media/VAGLJzfaMrw.mp4" Type="http://schemas.microsoft.com/office/2007/relationships/media"/><Relationship Id="rId8" Target="../media/image69.gif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04.png" Type="http://schemas.openxmlformats.org/officeDocument/2006/relationships/image"/><Relationship Id="rId5" Target="../media/image105.sv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08.pn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09.png" Type="http://schemas.openxmlformats.org/officeDocument/2006/relationships/image"/><Relationship Id="rId5" Target="../media/image1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8303" y="3313374"/>
            <a:ext cx="14380791" cy="240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49"/>
              </a:lnSpc>
            </a:pPr>
            <a:r>
              <a:rPr lang="en-US" sz="15197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QUICK SORT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8303" y="6597635"/>
            <a:ext cx="6764525" cy="18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84"/>
              </a:lnSpc>
            </a:pPr>
            <a:r>
              <a:rPr lang="en-US" sz="363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Professor: Michel Pires</a:t>
            </a:r>
          </a:p>
          <a:p>
            <a:pPr algn="just">
              <a:lnSpc>
                <a:spcPts val="5084"/>
              </a:lnSpc>
            </a:pPr>
          </a:p>
          <a:p>
            <a:pPr algn="just">
              <a:lnSpc>
                <a:spcPts val="5084"/>
              </a:lnSpc>
            </a:pPr>
            <a:r>
              <a:rPr lang="en-US" sz="363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25 de julho de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381198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0"/>
                </a:lnTo>
                <a:lnTo>
                  <a:pt x="0" y="10656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62919" y="2446721"/>
            <a:ext cx="5762957" cy="701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QuickSort(arr[], low, high)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if low &lt; high then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pi = Partition(arr, low, high)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QuickSort(arr, low, pi - 1)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QuickSort(arr, pi + 1, high)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Partition(arr[], low, high)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pivot = arr[high]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 = low - 1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for j = low to high - 1 do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if arr[j] &lt; pivot then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 = i + 1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swap arr[i] with arr[j]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swap arr[i + 1] with arr[high]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return i + 1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16456" y="1028700"/>
            <a:ext cx="7315200" cy="1157132"/>
          </a:xfrm>
          <a:custGeom>
            <a:avLst/>
            <a:gdLst/>
            <a:ahLst/>
            <a:cxnLst/>
            <a:rect r="r" b="b" t="t" l="l"/>
            <a:pathLst>
              <a:path h="1157132" w="7315200">
                <a:moveTo>
                  <a:pt x="0" y="0"/>
                </a:moveTo>
                <a:lnTo>
                  <a:pt x="7315200" y="0"/>
                </a:lnTo>
                <a:lnTo>
                  <a:pt x="7315200" y="1157132"/>
                </a:lnTo>
                <a:lnTo>
                  <a:pt x="0" y="1157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6456" y="0"/>
            <a:ext cx="7894056" cy="137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81"/>
              </a:lnSpc>
              <a:spcBef>
                <a:spcPct val="0"/>
              </a:spcBef>
            </a:pPr>
            <a:r>
              <a:rPr lang="en-US" sz="9067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Pseudocódigo</a:t>
            </a:r>
          </a:p>
        </p:txBody>
      </p:sp>
    </p:spTree>
  </p:cSld>
  <p:clrMapOvr>
    <a:masterClrMapping/>
  </p:clrMapOvr>
  <p:transition spd="med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919424">
            <a:off x="-3092098" y="-484610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293049" cy="762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9954" indent="-474977" lvl="1">
              <a:lnSpc>
                <a:spcPts val="6159"/>
              </a:lnSpc>
              <a:buAutoNum type="arabicPeriod" startAt="1"/>
            </a:pPr>
            <a:r>
              <a:rPr lang="en-US" sz="4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 Função QuickSort: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Se a posição low for menor que high, a função Partition é chamada para encontrar o pivô.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 array é então dividido em duas partes: uma antes do pivô e outra após o pivô.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QuickSort é chamado recursivamente para ordenar ambas as partes.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63100" y="933450"/>
            <a:ext cx="7293049" cy="900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    2.</a:t>
            </a:r>
            <a:r>
              <a:rPr lang="en-US" sz="43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Função Partition :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 pivô é escolhido (neste caso, o último elemento).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Os elementos menores que o pivô são movidos para a esquerda e os maiores para a direita.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 pivô é então colocado na posição correta no array.</a:t>
            </a:r>
          </a:p>
          <a:p>
            <a:pPr algn="l" marL="842007" indent="-421003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 função retorna a posição do pivô para que QuickSort possa continuar a ordenar os sub-arrays.</a:t>
            </a:r>
          </a:p>
        </p:txBody>
      </p:sp>
    </p:spTree>
  </p:cSld>
  <p:clrMapOvr>
    <a:masterClrMapping/>
  </p:clrMapOvr>
  <p:transition spd="med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05" y="-149178"/>
            <a:ext cx="18818410" cy="10585355"/>
          </a:xfrm>
          <a:custGeom>
            <a:avLst/>
            <a:gdLst/>
            <a:ahLst/>
            <a:cxnLst/>
            <a:rect r="r" b="b" t="t" l="l"/>
            <a:pathLst>
              <a:path h="10585355" w="18818410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215" y="271979"/>
            <a:ext cx="13887570" cy="1343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5"/>
              </a:lnSpc>
            </a:pPr>
            <a:r>
              <a:rPr lang="en-US" sz="7853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EXPLICAÇÃO DO ALGORITMO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5246" y="2139275"/>
            <a:ext cx="15874054" cy="600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3786" indent="-386893" lvl="1">
              <a:lnSpc>
                <a:spcPts val="5017"/>
              </a:lnSpc>
              <a:buAutoNum type="arabicPeriod" startAt="1"/>
            </a:pP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 Iniciar  com uma lista </a:t>
            </a:r>
            <a:r>
              <a:rPr lang="en-US" sz="3584">
                <a:solidFill>
                  <a:srgbClr val="CFCFCF"/>
                </a:solidFill>
                <a:latin typeface="Alice Bold"/>
                <a:ea typeface="Alice Bold"/>
                <a:cs typeface="Alice Bold"/>
                <a:sym typeface="Alice Bold"/>
              </a:rPr>
              <a:t>L</a:t>
            </a: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 de </a:t>
            </a:r>
            <a:r>
              <a:rPr lang="en-US" sz="3584">
                <a:solidFill>
                  <a:srgbClr val="CFCFCF"/>
                </a:solidFill>
                <a:latin typeface="Alice Bold"/>
                <a:ea typeface="Alice Bold"/>
                <a:cs typeface="Alice Bold"/>
                <a:sym typeface="Alice Bold"/>
              </a:rPr>
              <a:t>n</a:t>
            </a: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 itens;</a:t>
            </a:r>
          </a:p>
          <a:p>
            <a:pPr algn="l" marL="773786" indent="-386893" lvl="1">
              <a:lnSpc>
                <a:spcPts val="5017"/>
              </a:lnSpc>
              <a:buAutoNum type="arabicPeriod" startAt="1"/>
            </a:pP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Escolher um item pivô </a:t>
            </a:r>
            <a:r>
              <a:rPr lang="en-US" sz="3584">
                <a:solidFill>
                  <a:srgbClr val="CFCFCF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v</a:t>
            </a: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, de </a:t>
            </a:r>
            <a:r>
              <a:rPr lang="en-US" sz="3584">
                <a:solidFill>
                  <a:srgbClr val="CFCFCF"/>
                </a:solidFill>
                <a:latin typeface="Alice Bold"/>
                <a:ea typeface="Alice Bold"/>
                <a:cs typeface="Alice Bold"/>
                <a:sym typeface="Alice Bold"/>
              </a:rPr>
              <a:t>L</a:t>
            </a: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;</a:t>
            </a:r>
          </a:p>
          <a:p>
            <a:pPr algn="l" marL="773786" indent="-386893" lvl="1">
              <a:lnSpc>
                <a:spcPts val="5017"/>
              </a:lnSpc>
              <a:buAutoNum type="arabicPeriod" startAt="1"/>
            </a:pP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Particionar </a:t>
            </a:r>
            <a:r>
              <a:rPr lang="en-US" sz="3584">
                <a:solidFill>
                  <a:srgbClr val="CFCFCF"/>
                </a:solidFill>
                <a:latin typeface="Alice Bold"/>
                <a:ea typeface="Alice Bold"/>
                <a:cs typeface="Alice Bold"/>
                <a:sym typeface="Alice Bold"/>
              </a:rPr>
              <a:t>L</a:t>
            </a: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 em duas listas não ordenadas, L1 e L2: 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L1: conterá todas as chaves menores do que v;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L2: conterá todas as chaves maiores do que v;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Itens com a mesma chave que v podem fazer parte tanto de L1 quanto de L2;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o pivô v não faz parte de nenhuma das duas listas.</a:t>
            </a:r>
          </a:p>
          <a:p>
            <a:pPr algn="l" marL="773786" indent="-386893" lvl="1">
              <a:lnSpc>
                <a:spcPts val="5017"/>
              </a:lnSpc>
              <a:buAutoNum type="arabicPeriod" startAt="1"/>
            </a:pPr>
            <a:r>
              <a:rPr lang="en-US" sz="35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Ordenar: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L1 recursivamente, obtendo a lista S1;</a:t>
            </a:r>
          </a:p>
          <a:p>
            <a:pPr algn="l" marL="579481" indent="-289740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L2 recursivamente, obtendo a lista S2;</a:t>
            </a:r>
          </a:p>
          <a:p>
            <a:pPr algn="l" marL="795376" indent="-397688" lvl="1">
              <a:lnSpc>
                <a:spcPts val="5157"/>
              </a:lnSpc>
              <a:buAutoNum type="arabicPeriod" startAt="1"/>
            </a:pPr>
            <a:r>
              <a:rPr lang="en-US" sz="3683">
                <a:solidFill>
                  <a:srgbClr val="CFCFCF"/>
                </a:solidFill>
                <a:latin typeface="Alice"/>
                <a:ea typeface="Alice"/>
                <a:cs typeface="Alice"/>
                <a:sym typeface="Alice"/>
              </a:rPr>
              <a:t>Concatenar S1, v, S2 ===== Produzindo assim a lista ordenada S</a:t>
            </a:r>
          </a:p>
        </p:txBody>
      </p:sp>
    </p:spTree>
  </p:cSld>
  <p:clrMapOvr>
    <a:masterClrMapping/>
  </p:clrMapOvr>
  <p:transition spd="med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22532"/>
            <a:ext cx="16371110" cy="2623575"/>
          </a:xfrm>
          <a:custGeom>
            <a:avLst/>
            <a:gdLst/>
            <a:ahLst/>
            <a:cxnLst/>
            <a:rect r="r" b="b" t="t" l="l"/>
            <a:pathLst>
              <a:path h="2623575" w="16371110">
                <a:moveTo>
                  <a:pt x="0" y="0"/>
                </a:moveTo>
                <a:lnTo>
                  <a:pt x="16371110" y="0"/>
                </a:lnTo>
                <a:lnTo>
                  <a:pt x="16371110" y="2623575"/>
                </a:lnTo>
                <a:lnTo>
                  <a:pt x="0" y="2623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3461" y="1678541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4"/>
                </a:lnTo>
                <a:lnTo>
                  <a:pt x="0" y="244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9" t="0" r="0" b="-82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9999" y="1678541"/>
            <a:ext cx="1041105" cy="2443875"/>
          </a:xfrm>
          <a:custGeom>
            <a:avLst/>
            <a:gdLst/>
            <a:ahLst/>
            <a:cxnLst/>
            <a:rect r="r" b="b" t="t" l="l"/>
            <a:pathLst>
              <a:path h="2443875" w="1041105">
                <a:moveTo>
                  <a:pt x="0" y="0"/>
                </a:moveTo>
                <a:lnTo>
                  <a:pt x="1041104" y="0"/>
                </a:lnTo>
                <a:lnTo>
                  <a:pt x="1041104" y="2443874"/>
                </a:lnTo>
                <a:lnTo>
                  <a:pt x="0" y="244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3070" b="0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22532"/>
            <a:ext cx="16371110" cy="2623575"/>
          </a:xfrm>
          <a:custGeom>
            <a:avLst/>
            <a:gdLst/>
            <a:ahLst/>
            <a:cxnLst/>
            <a:rect r="r" b="b" t="t" l="l"/>
            <a:pathLst>
              <a:path h="2623575" w="16371110">
                <a:moveTo>
                  <a:pt x="0" y="0"/>
                </a:moveTo>
                <a:lnTo>
                  <a:pt x="16371110" y="0"/>
                </a:lnTo>
                <a:lnTo>
                  <a:pt x="16371110" y="2623575"/>
                </a:lnTo>
                <a:lnTo>
                  <a:pt x="0" y="2623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2627" y="1678541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4"/>
                </a:lnTo>
                <a:lnTo>
                  <a:pt x="0" y="244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9" t="0" r="0" b="-82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59999" y="1678541"/>
            <a:ext cx="1041105" cy="2443875"/>
          </a:xfrm>
          <a:custGeom>
            <a:avLst/>
            <a:gdLst/>
            <a:ahLst/>
            <a:cxnLst/>
            <a:rect r="r" b="b" t="t" l="l"/>
            <a:pathLst>
              <a:path h="2443875" w="1041105">
                <a:moveTo>
                  <a:pt x="0" y="0"/>
                </a:moveTo>
                <a:lnTo>
                  <a:pt x="1041104" y="0"/>
                </a:lnTo>
                <a:lnTo>
                  <a:pt x="1041104" y="2443874"/>
                </a:lnTo>
                <a:lnTo>
                  <a:pt x="0" y="244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307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22532"/>
            <a:ext cx="16371110" cy="2623575"/>
          </a:xfrm>
          <a:custGeom>
            <a:avLst/>
            <a:gdLst/>
            <a:ahLst/>
            <a:cxnLst/>
            <a:rect r="r" b="b" t="t" l="l"/>
            <a:pathLst>
              <a:path h="2623575" w="16371110">
                <a:moveTo>
                  <a:pt x="0" y="0"/>
                </a:moveTo>
                <a:lnTo>
                  <a:pt x="16371110" y="0"/>
                </a:lnTo>
                <a:lnTo>
                  <a:pt x="16371110" y="2623575"/>
                </a:lnTo>
                <a:lnTo>
                  <a:pt x="0" y="2623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2627" y="1678541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4"/>
                </a:lnTo>
                <a:lnTo>
                  <a:pt x="0" y="2443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999" t="0" r="0" b="-82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81522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3070" b="-13345"/>
            </a:stretch>
          </a:blipFill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22627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1522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22415"/>
            <a:ext cx="16230600" cy="1643082"/>
          </a:xfrm>
          <a:custGeom>
            <a:avLst/>
            <a:gdLst/>
            <a:ahLst/>
            <a:cxnLst/>
            <a:rect r="r" b="b" t="t" l="l"/>
            <a:pathLst>
              <a:path h="1643082" w="16230600">
                <a:moveTo>
                  <a:pt x="0" y="0"/>
                </a:moveTo>
                <a:lnTo>
                  <a:pt x="16230600" y="0"/>
                </a:lnTo>
                <a:lnTo>
                  <a:pt x="16230600" y="1643083"/>
                </a:lnTo>
                <a:lnTo>
                  <a:pt x="0" y="164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06" r="0" b="-8106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5668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81522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22415"/>
            <a:ext cx="16230600" cy="1643082"/>
          </a:xfrm>
          <a:custGeom>
            <a:avLst/>
            <a:gdLst/>
            <a:ahLst/>
            <a:cxnLst/>
            <a:rect r="r" b="b" t="t" l="l"/>
            <a:pathLst>
              <a:path h="1643082" w="16230600">
                <a:moveTo>
                  <a:pt x="0" y="0"/>
                </a:moveTo>
                <a:lnTo>
                  <a:pt x="16230600" y="0"/>
                </a:lnTo>
                <a:lnTo>
                  <a:pt x="16230600" y="1643083"/>
                </a:lnTo>
                <a:lnTo>
                  <a:pt x="0" y="164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06" r="0" b="-8106"/>
            </a:stretch>
          </a:blipFill>
        </p:spPr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5668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4563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22415"/>
            <a:ext cx="16230600" cy="1643082"/>
          </a:xfrm>
          <a:custGeom>
            <a:avLst/>
            <a:gdLst/>
            <a:ahLst/>
            <a:cxnLst/>
            <a:rect r="r" b="b" t="t" l="l"/>
            <a:pathLst>
              <a:path h="1643082" w="16230600">
                <a:moveTo>
                  <a:pt x="0" y="0"/>
                </a:moveTo>
                <a:lnTo>
                  <a:pt x="16230600" y="0"/>
                </a:lnTo>
                <a:lnTo>
                  <a:pt x="16230600" y="1643083"/>
                </a:lnTo>
                <a:lnTo>
                  <a:pt x="0" y="164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106" r="0" b="-8106"/>
            </a:stretch>
          </a:blipFill>
        </p:spPr>
      </p:sp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5668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7" y="0"/>
                </a:lnTo>
                <a:lnTo>
                  <a:pt x="1200877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4563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62" y="0"/>
            <a:ext cx="18508162" cy="10410841"/>
          </a:xfrm>
          <a:custGeom>
            <a:avLst/>
            <a:gdLst/>
            <a:ahLst/>
            <a:cxnLst/>
            <a:rect r="r" b="b" t="t" l="l"/>
            <a:pathLst>
              <a:path h="10410841" w="18508162">
                <a:moveTo>
                  <a:pt x="0" y="0"/>
                </a:moveTo>
                <a:lnTo>
                  <a:pt x="18508162" y="0"/>
                </a:lnTo>
                <a:lnTo>
                  <a:pt x="18508162" y="10410841"/>
                </a:lnTo>
                <a:lnTo>
                  <a:pt x="0" y="1041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1265" y="6445596"/>
            <a:ext cx="3471913" cy="34719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08044" y="6445596"/>
            <a:ext cx="3471913" cy="34719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47" r="0" b="-167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374841" y="6445596"/>
            <a:ext cx="3471913" cy="34719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383" r="0" b="-3300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28681" y="866775"/>
            <a:ext cx="5317081" cy="131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7"/>
              </a:lnSpc>
            </a:pPr>
            <a:r>
              <a:rPr lang="en-US" sz="7662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Integrantes: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812" y="3262630"/>
            <a:ext cx="5942819" cy="29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Eduardo Henrique Queiroz Almeida</a:t>
            </a: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Dept. Engenharia da Computação </a:t>
            </a:r>
            <a:r>
              <a:rPr lang="en-US" sz="2887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CEFET-MG</a:t>
            </a:r>
          </a:p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Divinópolis, Brasil  eduardo.almeida@aluno.cefetmg.br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60601" y="3262630"/>
            <a:ext cx="5966798" cy="29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Lucas Cerqueira Portela</a:t>
            </a:r>
          </a:p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Dept. Engenharia da Computação </a:t>
            </a:r>
            <a:r>
              <a:rPr lang="en-US" sz="2887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CEFET-MG</a:t>
            </a:r>
          </a:p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Divinópolis, Brasil lucas.portela@aluno.cefetmg.br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27399" y="3262630"/>
            <a:ext cx="5966798" cy="292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Bruno Prado Santos</a:t>
            </a:r>
          </a:p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Dept. Engenharia da Computação </a:t>
            </a:r>
            <a:r>
              <a:rPr lang="en-US" sz="2887">
                <a:solidFill>
                  <a:srgbClr val="FFFFFF"/>
                </a:solidFill>
                <a:latin typeface="Alice Italics"/>
                <a:ea typeface="Alice Italics"/>
                <a:cs typeface="Alice Italics"/>
                <a:sym typeface="Alice Italics"/>
              </a:rPr>
              <a:t>CEFET-MG</a:t>
            </a:r>
          </a:p>
          <a:p>
            <a:pPr algn="ctr">
              <a:lnSpc>
                <a:spcPts val="4678"/>
              </a:lnSpc>
            </a:pPr>
            <a:r>
              <a:rPr lang="en-US" sz="288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Divinópolis, Brasil  bruno.santos@aluno.cefetmg.br</a:t>
            </a:r>
          </a:p>
        </p:txBody>
      </p:sp>
    </p:spTree>
  </p:cSld>
  <p:clrMapOvr>
    <a:masterClrMapping/>
  </p:clrMapOvr>
  <p:transition spd="med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0751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6" y="0"/>
                </a:lnTo>
                <a:lnTo>
                  <a:pt x="1200876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4563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7875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6" y="0"/>
                </a:lnTo>
                <a:lnTo>
                  <a:pt x="1200876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4563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7875" y="1822415"/>
            <a:ext cx="1200877" cy="2443875"/>
          </a:xfrm>
          <a:custGeom>
            <a:avLst/>
            <a:gdLst/>
            <a:ahLst/>
            <a:cxnLst/>
            <a:rect r="r" b="b" t="t" l="l"/>
            <a:pathLst>
              <a:path h="2443875" w="1200877">
                <a:moveTo>
                  <a:pt x="0" y="0"/>
                </a:moveTo>
                <a:lnTo>
                  <a:pt x="1200876" y="0"/>
                </a:lnTo>
                <a:lnTo>
                  <a:pt x="1200876" y="2443875"/>
                </a:lnTo>
                <a:lnTo>
                  <a:pt x="0" y="244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9646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7875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7500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26655"/>
            <a:ext cx="16230600" cy="1430553"/>
          </a:xfrm>
          <a:custGeom>
            <a:avLst/>
            <a:gdLst/>
            <a:ahLst/>
            <a:cxnLst/>
            <a:rect r="r" b="b" t="t" l="l"/>
            <a:pathLst>
              <a:path h="1430553" w="16230600">
                <a:moveTo>
                  <a:pt x="0" y="0"/>
                </a:moveTo>
                <a:lnTo>
                  <a:pt x="16230600" y="0"/>
                </a:lnTo>
                <a:lnTo>
                  <a:pt x="16230600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687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7500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26655"/>
            <a:ext cx="16230600" cy="1430553"/>
          </a:xfrm>
          <a:custGeom>
            <a:avLst/>
            <a:gdLst/>
            <a:ahLst/>
            <a:cxnLst/>
            <a:rect r="r" b="b" t="t" l="l"/>
            <a:pathLst>
              <a:path h="1430553" w="16230600">
                <a:moveTo>
                  <a:pt x="0" y="0"/>
                </a:moveTo>
                <a:lnTo>
                  <a:pt x="16230600" y="0"/>
                </a:lnTo>
                <a:lnTo>
                  <a:pt x="16230600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9769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07500" y="196629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26655"/>
            <a:ext cx="16230600" cy="1430553"/>
          </a:xfrm>
          <a:custGeom>
            <a:avLst/>
            <a:gdLst/>
            <a:ahLst/>
            <a:cxnLst/>
            <a:rect r="r" b="b" t="t" l="l"/>
            <a:pathLst>
              <a:path h="1430553" w="16230600">
                <a:moveTo>
                  <a:pt x="0" y="0"/>
                </a:moveTo>
                <a:lnTo>
                  <a:pt x="16230600" y="0"/>
                </a:lnTo>
                <a:lnTo>
                  <a:pt x="16230600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9769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4624" y="2038228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26655"/>
            <a:ext cx="16230600" cy="1430553"/>
          </a:xfrm>
          <a:custGeom>
            <a:avLst/>
            <a:gdLst/>
            <a:ahLst/>
            <a:cxnLst/>
            <a:rect r="r" b="b" t="t" l="l"/>
            <a:pathLst>
              <a:path h="1430553" w="16230600">
                <a:moveTo>
                  <a:pt x="0" y="0"/>
                </a:moveTo>
                <a:lnTo>
                  <a:pt x="16230600" y="0"/>
                </a:lnTo>
                <a:lnTo>
                  <a:pt x="16230600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9769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4624" y="2038228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16514"/>
            <a:ext cx="16230600" cy="1448537"/>
          </a:xfrm>
          <a:custGeom>
            <a:avLst/>
            <a:gdLst/>
            <a:ahLst/>
            <a:cxnLst/>
            <a:rect r="r" b="b" t="t" l="l"/>
            <a:pathLst>
              <a:path h="1448537" w="16230600">
                <a:moveTo>
                  <a:pt x="0" y="0"/>
                </a:moveTo>
                <a:lnTo>
                  <a:pt x="16230600" y="0"/>
                </a:lnTo>
                <a:lnTo>
                  <a:pt x="16230600" y="1448538"/>
                </a:lnTo>
                <a:lnTo>
                  <a:pt x="0" y="144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57892" y="4266290"/>
            <a:ext cx="1075777" cy="1430553"/>
          </a:xfrm>
          <a:custGeom>
            <a:avLst/>
            <a:gdLst/>
            <a:ahLst/>
            <a:cxnLst/>
            <a:rect r="r" b="b" t="t" l="l"/>
            <a:pathLst>
              <a:path h="1430553" w="1075777">
                <a:moveTo>
                  <a:pt x="0" y="0"/>
                </a:moveTo>
                <a:lnTo>
                  <a:pt x="1075776" y="0"/>
                </a:lnTo>
                <a:lnTo>
                  <a:pt x="1075776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5893" t="0" r="-202839" b="0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16893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4624" y="2038228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16514"/>
            <a:ext cx="16230600" cy="1448537"/>
          </a:xfrm>
          <a:custGeom>
            <a:avLst/>
            <a:gdLst/>
            <a:ahLst/>
            <a:cxnLst/>
            <a:rect r="r" b="b" t="t" l="l"/>
            <a:pathLst>
              <a:path h="1448537" w="16230600">
                <a:moveTo>
                  <a:pt x="0" y="0"/>
                </a:moveTo>
                <a:lnTo>
                  <a:pt x="16230600" y="0"/>
                </a:lnTo>
                <a:lnTo>
                  <a:pt x="16230600" y="1448538"/>
                </a:lnTo>
                <a:lnTo>
                  <a:pt x="0" y="144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7072" y="4266290"/>
            <a:ext cx="1075777" cy="1430553"/>
          </a:xfrm>
          <a:custGeom>
            <a:avLst/>
            <a:gdLst/>
            <a:ahLst/>
            <a:cxnLst/>
            <a:rect r="r" b="b" t="t" l="l"/>
            <a:pathLst>
              <a:path h="1430553" w="1075777">
                <a:moveTo>
                  <a:pt x="0" y="0"/>
                </a:moveTo>
                <a:lnTo>
                  <a:pt x="1075777" y="0"/>
                </a:lnTo>
                <a:lnTo>
                  <a:pt x="1075777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5893" t="0" r="-202839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9934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14624" y="2038228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16514"/>
            <a:ext cx="16230600" cy="1448537"/>
          </a:xfrm>
          <a:custGeom>
            <a:avLst/>
            <a:gdLst/>
            <a:ahLst/>
            <a:cxnLst/>
            <a:rect r="r" b="b" t="t" l="l"/>
            <a:pathLst>
              <a:path h="1448537" w="16230600">
                <a:moveTo>
                  <a:pt x="0" y="0"/>
                </a:moveTo>
                <a:lnTo>
                  <a:pt x="16230600" y="0"/>
                </a:lnTo>
                <a:lnTo>
                  <a:pt x="16230600" y="1448538"/>
                </a:lnTo>
                <a:lnTo>
                  <a:pt x="0" y="144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7136" y="4266290"/>
            <a:ext cx="1075777" cy="1430553"/>
          </a:xfrm>
          <a:custGeom>
            <a:avLst/>
            <a:gdLst/>
            <a:ahLst/>
            <a:cxnLst/>
            <a:rect r="r" b="b" t="t" l="l"/>
            <a:pathLst>
              <a:path h="1430553" w="1075777">
                <a:moveTo>
                  <a:pt x="0" y="0"/>
                </a:moveTo>
                <a:lnTo>
                  <a:pt x="1075776" y="0"/>
                </a:lnTo>
                <a:lnTo>
                  <a:pt x="1075776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5893" t="0" r="-202839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68220" y="-2451489"/>
            <a:ext cx="10190791" cy="12738489"/>
          </a:xfrm>
          <a:custGeom>
            <a:avLst/>
            <a:gdLst/>
            <a:ahLst/>
            <a:cxnLst/>
            <a:rect r="r" b="b" t="t" l="l"/>
            <a:pathLst>
              <a:path h="12738489" w="10190791">
                <a:moveTo>
                  <a:pt x="0" y="0"/>
                </a:moveTo>
                <a:lnTo>
                  <a:pt x="10190791" y="0"/>
                </a:lnTo>
                <a:lnTo>
                  <a:pt x="10190791" y="12738489"/>
                </a:lnTo>
                <a:lnTo>
                  <a:pt x="0" y="1273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15891" y="-1225744"/>
            <a:ext cx="10190791" cy="12738489"/>
          </a:xfrm>
          <a:custGeom>
            <a:avLst/>
            <a:gdLst/>
            <a:ahLst/>
            <a:cxnLst/>
            <a:rect r="r" b="b" t="t" l="l"/>
            <a:pathLst>
              <a:path h="12738489" w="10190791">
                <a:moveTo>
                  <a:pt x="10190791" y="0"/>
                </a:moveTo>
                <a:lnTo>
                  <a:pt x="0" y="0"/>
                </a:lnTo>
                <a:lnTo>
                  <a:pt x="0" y="12738488"/>
                </a:lnTo>
                <a:lnTo>
                  <a:pt x="10190791" y="12738488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24650"/>
            <a:ext cx="1056797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Abstract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72237"/>
            <a:ext cx="14231120" cy="36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Este documento apresenta uma análise detalhada</a:t>
            </a:r>
          </a:p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 algoritmo de ordenação Quick Sort, abrangendo desde a</a:t>
            </a:r>
          </a:p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explicação do algoritmo até a apresentação dos resultados dos</a:t>
            </a:r>
          </a:p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testes realizados. Serão discutidas as conclusões obtidas a partir</a:t>
            </a:r>
          </a:p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dos testes e as considerações finais sobre a eficiência e aplicabil-</a:t>
            </a:r>
          </a:p>
          <a:p>
            <a:pPr algn="l">
              <a:lnSpc>
                <a:spcPts val="4827"/>
              </a:lnSpc>
            </a:pPr>
            <a:r>
              <a:rPr lang="en-US" sz="344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idade do Quick Sort.</a:t>
            </a:r>
          </a:p>
        </p:txBody>
      </p:sp>
    </p:spTree>
  </p:cSld>
  <p:clrMapOvr>
    <a:masterClrMapping/>
  </p:clrMapOvr>
  <p:transition spd="med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9934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49811" y="2110165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216514"/>
            <a:ext cx="16230600" cy="1448537"/>
          </a:xfrm>
          <a:custGeom>
            <a:avLst/>
            <a:gdLst/>
            <a:ahLst/>
            <a:cxnLst/>
            <a:rect r="r" b="b" t="t" l="l"/>
            <a:pathLst>
              <a:path h="1448537" w="16230600">
                <a:moveTo>
                  <a:pt x="0" y="0"/>
                </a:moveTo>
                <a:lnTo>
                  <a:pt x="16230600" y="0"/>
                </a:lnTo>
                <a:lnTo>
                  <a:pt x="16230600" y="1448538"/>
                </a:lnTo>
                <a:lnTo>
                  <a:pt x="0" y="144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47136" y="4266290"/>
            <a:ext cx="1075777" cy="1430553"/>
          </a:xfrm>
          <a:custGeom>
            <a:avLst/>
            <a:gdLst/>
            <a:ahLst/>
            <a:cxnLst/>
            <a:rect r="r" b="b" t="t" l="l"/>
            <a:pathLst>
              <a:path h="1430553" w="1075777">
                <a:moveTo>
                  <a:pt x="0" y="0"/>
                </a:moveTo>
                <a:lnTo>
                  <a:pt x="1075776" y="0"/>
                </a:lnTo>
                <a:lnTo>
                  <a:pt x="1075776" y="1430554"/>
                </a:lnTo>
                <a:lnTo>
                  <a:pt x="0" y="1430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5893" t="0" r="-202839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7788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1540" y="2110165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132217"/>
            <a:ext cx="16230600" cy="1579194"/>
          </a:xfrm>
          <a:custGeom>
            <a:avLst/>
            <a:gdLst/>
            <a:ahLst/>
            <a:cxnLst/>
            <a:rect r="r" b="b" t="t" l="l"/>
            <a:pathLst>
              <a:path h="1579194" w="16230600">
                <a:moveTo>
                  <a:pt x="0" y="0"/>
                </a:moveTo>
                <a:lnTo>
                  <a:pt x="16230600" y="0"/>
                </a:lnTo>
                <a:lnTo>
                  <a:pt x="16230600" y="1579194"/>
                </a:lnTo>
                <a:lnTo>
                  <a:pt x="0" y="15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wipe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8579" y="196629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999" t="0" r="0" b="-82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1540" y="2110165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3070" b="-133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266290"/>
            <a:ext cx="16230600" cy="1290080"/>
          </a:xfrm>
          <a:custGeom>
            <a:avLst/>
            <a:gdLst/>
            <a:ahLst/>
            <a:cxnLst/>
            <a:rect r="r" b="b" t="t" l="l"/>
            <a:pathLst>
              <a:path h="1290080" w="16230600">
                <a:moveTo>
                  <a:pt x="0" y="0"/>
                </a:moveTo>
                <a:lnTo>
                  <a:pt x="16230600" y="0"/>
                </a:lnTo>
                <a:lnTo>
                  <a:pt x="16230600" y="1290080"/>
                </a:lnTo>
                <a:lnTo>
                  <a:pt x="0" y="1290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132217"/>
            <a:ext cx="16230600" cy="1579194"/>
          </a:xfrm>
          <a:custGeom>
            <a:avLst/>
            <a:gdLst/>
            <a:ahLst/>
            <a:cxnLst/>
            <a:rect r="r" b="b" t="t" l="l"/>
            <a:pathLst>
              <a:path h="1579194" w="16230600">
                <a:moveTo>
                  <a:pt x="0" y="0"/>
                </a:moveTo>
                <a:lnTo>
                  <a:pt x="16230600" y="0"/>
                </a:lnTo>
                <a:lnTo>
                  <a:pt x="16230600" y="1579194"/>
                </a:lnTo>
                <a:lnTo>
                  <a:pt x="0" y="15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60146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860" y="4447705"/>
            <a:ext cx="8403837" cy="1629005"/>
          </a:xfrm>
          <a:custGeom>
            <a:avLst/>
            <a:gdLst/>
            <a:ahLst/>
            <a:cxnLst/>
            <a:rect r="r" b="b" t="t" l="l"/>
            <a:pathLst>
              <a:path h="1629005" w="8403837">
                <a:moveTo>
                  <a:pt x="0" y="0"/>
                </a:moveTo>
                <a:lnTo>
                  <a:pt x="8403837" y="0"/>
                </a:lnTo>
                <a:lnTo>
                  <a:pt x="8403837" y="1629005"/>
                </a:lnTo>
                <a:lnTo>
                  <a:pt x="0" y="1629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88854" y="4447705"/>
            <a:ext cx="8863186" cy="1629005"/>
          </a:xfrm>
          <a:custGeom>
            <a:avLst/>
            <a:gdLst/>
            <a:ahLst/>
            <a:cxnLst/>
            <a:rect r="r" b="b" t="t" l="l"/>
            <a:pathLst>
              <a:path h="1629005" w="8863186">
                <a:moveTo>
                  <a:pt x="0" y="0"/>
                </a:moveTo>
                <a:lnTo>
                  <a:pt x="8863186" y="0"/>
                </a:lnTo>
                <a:lnTo>
                  <a:pt x="8863186" y="1629005"/>
                </a:lnTo>
                <a:lnTo>
                  <a:pt x="0" y="162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7923" y="1501983"/>
            <a:ext cx="1339547" cy="1579194"/>
          </a:xfrm>
          <a:custGeom>
            <a:avLst/>
            <a:gdLst/>
            <a:ahLst/>
            <a:cxnLst/>
            <a:rect r="r" b="b" t="t" l="l"/>
            <a:pathLst>
              <a:path h="1579194" w="1339547">
                <a:moveTo>
                  <a:pt x="0" y="0"/>
                </a:moveTo>
                <a:lnTo>
                  <a:pt x="1339548" y="0"/>
                </a:lnTo>
                <a:lnTo>
                  <a:pt x="1339548" y="1579194"/>
                </a:lnTo>
                <a:lnTo>
                  <a:pt x="0" y="157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6155" t="0" r="-5549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3920" y="2291580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3070" b="-133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5025" y="2291580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999" t="0" r="0" b="-827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49163" y="2237864"/>
            <a:ext cx="1041105" cy="2156125"/>
          </a:xfrm>
          <a:custGeom>
            <a:avLst/>
            <a:gdLst/>
            <a:ahLst/>
            <a:cxnLst/>
            <a:rect r="r" b="b" t="t" l="l"/>
            <a:pathLst>
              <a:path h="2156125" w="1041105">
                <a:moveTo>
                  <a:pt x="0" y="0"/>
                </a:moveTo>
                <a:lnTo>
                  <a:pt x="1041105" y="0"/>
                </a:lnTo>
                <a:lnTo>
                  <a:pt x="1041105" y="2156125"/>
                </a:lnTo>
                <a:lnTo>
                  <a:pt x="0" y="2156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3070" b="-133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0268" y="2237864"/>
            <a:ext cx="1130179" cy="2300000"/>
          </a:xfrm>
          <a:custGeom>
            <a:avLst/>
            <a:gdLst/>
            <a:ahLst/>
            <a:cxnLst/>
            <a:rect r="r" b="b" t="t" l="l"/>
            <a:pathLst>
              <a:path h="2300000" w="1130179">
                <a:moveTo>
                  <a:pt x="0" y="0"/>
                </a:moveTo>
                <a:lnTo>
                  <a:pt x="1130179" y="0"/>
                </a:lnTo>
                <a:lnTo>
                  <a:pt x="1130179" y="2300000"/>
                </a:lnTo>
                <a:lnTo>
                  <a:pt x="0" y="230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999" t="0" r="0" b="-8270"/>
            </a:stretch>
          </a:blipFill>
        </p:spPr>
      </p:sp>
    </p:spTree>
  </p:cSld>
  <p:clrMapOvr>
    <a:masterClrMapping/>
  </p:clrMapOvr>
  <p:transition spd="med">
    <p:circl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7335" y="3304759"/>
            <a:ext cx="9496039" cy="2194755"/>
          </a:xfrm>
          <a:custGeom>
            <a:avLst/>
            <a:gdLst/>
            <a:ahLst/>
            <a:cxnLst/>
            <a:rect r="r" b="b" t="t" l="l"/>
            <a:pathLst>
              <a:path h="2194755" w="9496039">
                <a:moveTo>
                  <a:pt x="0" y="0"/>
                </a:moveTo>
                <a:lnTo>
                  <a:pt x="9496039" y="0"/>
                </a:lnTo>
                <a:lnTo>
                  <a:pt x="9496039" y="2194755"/>
                </a:lnTo>
                <a:lnTo>
                  <a:pt x="0" y="2194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92" t="0" r="0" b="-357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7335" y="6988867"/>
            <a:ext cx="5386247" cy="2269433"/>
          </a:xfrm>
          <a:custGeom>
            <a:avLst/>
            <a:gdLst/>
            <a:ahLst/>
            <a:cxnLst/>
            <a:rect r="r" b="b" t="t" l="l"/>
            <a:pathLst>
              <a:path h="2269433" w="5386247">
                <a:moveTo>
                  <a:pt x="0" y="0"/>
                </a:moveTo>
                <a:lnTo>
                  <a:pt x="5386247" y="0"/>
                </a:lnTo>
                <a:lnTo>
                  <a:pt x="5386247" y="2269433"/>
                </a:lnTo>
                <a:lnTo>
                  <a:pt x="0" y="2269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2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55569" y="-180975"/>
            <a:ext cx="537686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05244"/>
            <a:ext cx="1563713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O pivô nesse caso será o primeiro valor;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Na fase de partição, formaremos duas sub-listas, L1 e L2.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88501"/>
            <a:ext cx="1563713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L1 será ordenada recursivamente;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Ao final ocorrerá a concatenação pois se chegou ao resultado esperado.</a:t>
            </a:r>
          </a:p>
        </p:txBody>
      </p:sp>
    </p:spTree>
  </p:cSld>
  <p:clrMapOvr>
    <a:masterClrMapping/>
  </p:clrMapOvr>
  <p:transition spd="med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7335" y="1901062"/>
            <a:ext cx="7695096" cy="2244869"/>
          </a:xfrm>
          <a:custGeom>
            <a:avLst/>
            <a:gdLst/>
            <a:ahLst/>
            <a:cxnLst/>
            <a:rect r="r" b="b" t="t" l="l"/>
            <a:pathLst>
              <a:path h="2244869" w="7695096">
                <a:moveTo>
                  <a:pt x="0" y="0"/>
                </a:moveTo>
                <a:lnTo>
                  <a:pt x="7695096" y="0"/>
                </a:lnTo>
                <a:lnTo>
                  <a:pt x="7695096" y="2244870"/>
                </a:lnTo>
                <a:lnTo>
                  <a:pt x="0" y="224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88" t="0" r="-6128" b="-69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5167" y="5621672"/>
            <a:ext cx="6320804" cy="3475426"/>
          </a:xfrm>
          <a:custGeom>
            <a:avLst/>
            <a:gdLst/>
            <a:ahLst/>
            <a:cxnLst/>
            <a:rect r="r" b="b" t="t" l="l"/>
            <a:pathLst>
              <a:path h="3475426" w="6320804">
                <a:moveTo>
                  <a:pt x="0" y="0"/>
                </a:moveTo>
                <a:lnTo>
                  <a:pt x="6320804" y="0"/>
                </a:lnTo>
                <a:lnTo>
                  <a:pt x="6320804" y="3475426"/>
                </a:lnTo>
                <a:lnTo>
                  <a:pt x="0" y="3475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55569" y="-180975"/>
            <a:ext cx="537686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60207"/>
            <a:ext cx="1563713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Agora acontecerá o mesmo para L2;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Ao final ocorrerá a concatenação pois se chegou ao resultado esperado.</a:t>
            </a:r>
          </a:p>
        </p:txBody>
      </p:sp>
    </p:spTree>
  </p:cSld>
  <p:clrMapOvr>
    <a:masterClrMapping/>
  </p:clrMapOvr>
  <p:transition spd="med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61508" y="2397386"/>
            <a:ext cx="8671918" cy="2451163"/>
          </a:xfrm>
          <a:custGeom>
            <a:avLst/>
            <a:gdLst/>
            <a:ahLst/>
            <a:cxnLst/>
            <a:rect r="r" b="b" t="t" l="l"/>
            <a:pathLst>
              <a:path h="2451163" w="8671918">
                <a:moveTo>
                  <a:pt x="0" y="0"/>
                </a:moveTo>
                <a:lnTo>
                  <a:pt x="8671918" y="0"/>
                </a:lnTo>
                <a:lnTo>
                  <a:pt x="8671918" y="2451163"/>
                </a:lnTo>
                <a:lnTo>
                  <a:pt x="0" y="245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02069" y="6376380"/>
            <a:ext cx="8190795" cy="1194871"/>
          </a:xfrm>
          <a:custGeom>
            <a:avLst/>
            <a:gdLst/>
            <a:ahLst/>
            <a:cxnLst/>
            <a:rect r="r" b="b" t="t" l="l"/>
            <a:pathLst>
              <a:path h="1194871" w="8190795">
                <a:moveTo>
                  <a:pt x="0" y="0"/>
                </a:moveTo>
                <a:lnTo>
                  <a:pt x="8190795" y="0"/>
                </a:lnTo>
                <a:lnTo>
                  <a:pt x="8190795" y="1194871"/>
                </a:lnTo>
                <a:lnTo>
                  <a:pt x="0" y="1194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34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55569" y="-180975"/>
            <a:ext cx="537686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5013" y="5057775"/>
            <a:ext cx="15637137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Após ordenar as sub-linhas, ocorre a concatenação final</a:t>
            </a:r>
          </a:p>
        </p:txBody>
      </p:sp>
    </p:spTree>
  </p:cSld>
  <p:clrMapOvr>
    <a:masterClrMapping/>
  </p:clrMapOvr>
  <p:transition spd="med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43266"/>
            <a:ext cx="18098150" cy="8680026"/>
          </a:xfrm>
          <a:custGeom>
            <a:avLst/>
            <a:gdLst/>
            <a:ahLst/>
            <a:cxnLst/>
            <a:rect r="r" b="b" t="t" l="l"/>
            <a:pathLst>
              <a:path h="8680026" w="18098150">
                <a:moveTo>
                  <a:pt x="0" y="0"/>
                </a:moveTo>
                <a:lnTo>
                  <a:pt x="18098150" y="0"/>
                </a:lnTo>
                <a:lnTo>
                  <a:pt x="18098150" y="8680026"/>
                </a:lnTo>
                <a:lnTo>
                  <a:pt x="0" y="868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  <a:r>
                <a:rPr lang="en-US" sz="2381">
                  <a:solidFill>
                    <a:srgbClr val="000000"/>
                  </a:solidFill>
                  <a:latin typeface="Decalotype Medium"/>
                  <a:ea typeface="Decalotype Medium"/>
                  <a:cs typeface="Decalotype Medium"/>
                  <a:sym typeface="Decalotype Medium"/>
                </a:rPr>
                <a:t>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18719" y="-180975"/>
            <a:ext cx="545056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60946" y="2987214"/>
            <a:ext cx="666970" cy="739779"/>
          </a:xfrm>
          <a:custGeom>
            <a:avLst/>
            <a:gdLst/>
            <a:ahLst/>
            <a:cxnLst/>
            <a:rect r="r" b="b" t="t" l="l"/>
            <a:pathLst>
              <a:path h="739779" w="666970">
                <a:moveTo>
                  <a:pt x="0" y="0"/>
                </a:moveTo>
                <a:lnTo>
                  <a:pt x="666971" y="0"/>
                </a:lnTo>
                <a:lnTo>
                  <a:pt x="666971" y="739779"/>
                </a:lnTo>
                <a:lnTo>
                  <a:pt x="0" y="739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3373" t="-429628" r="-1778125" b="-595275"/>
            </a:stretch>
          </a:blipFill>
        </p:spPr>
      </p:sp>
    </p:spTree>
  </p:cSld>
  <p:clrMapOvr>
    <a:masterClrMapping/>
  </p:clrMapOvr>
  <p:transition spd="med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  <a:r>
                <a:rPr lang="en-US" sz="2381">
                  <a:solidFill>
                    <a:srgbClr val="000000"/>
                  </a:solidFill>
                  <a:latin typeface="Decalotype Medium"/>
                  <a:ea typeface="Decalotype Medium"/>
                  <a:cs typeface="Decalotype Medium"/>
                  <a:sym typeface="Decalotype Medium"/>
                </a:rPr>
                <a:t>E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71" t="0" r="371" b="0"/>
          <a:stretch>
            <a:fillRect/>
          </a:stretch>
        </p:blipFill>
        <p:spPr>
          <a:xfrm flipH="false" flipV="false" rot="0">
            <a:off x="4713616" y="2004780"/>
            <a:ext cx="8860768" cy="68227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033168" y="-180975"/>
            <a:ext cx="6221665" cy="320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3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38925" y="2935784"/>
            <a:ext cx="6969313" cy="6500617"/>
          </a:xfrm>
          <a:custGeom>
            <a:avLst/>
            <a:gdLst/>
            <a:ahLst/>
            <a:cxnLst/>
            <a:rect r="r" b="b" t="t" l="l"/>
            <a:pathLst>
              <a:path h="6500617" w="6969313">
                <a:moveTo>
                  <a:pt x="0" y="0"/>
                </a:moveTo>
                <a:lnTo>
                  <a:pt x="6969314" y="0"/>
                </a:lnTo>
                <a:lnTo>
                  <a:pt x="6969314" y="6500617"/>
                </a:lnTo>
                <a:lnTo>
                  <a:pt x="0" y="6500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5802" y="-180975"/>
            <a:ext cx="545639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5013" y="2075016"/>
            <a:ext cx="16173833" cy="60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254" indent="-379627" lvl="1">
              <a:lnSpc>
                <a:spcPts val="4923"/>
              </a:lnSpc>
              <a:buFont typeface="Arial"/>
              <a:buChar char="•"/>
            </a:pPr>
            <a:r>
              <a:rPr lang="en-US" sz="351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Neste exemplo, estaremos usando o pivô no meio.</a:t>
            </a:r>
          </a:p>
        </p:txBody>
      </p:sp>
    </p:spTree>
  </p:cSld>
  <p:clrMapOvr>
    <a:masterClrMapping/>
  </p:clrMapOvr>
  <p:transition spd="med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7995" y="-2998787"/>
            <a:ext cx="7033390" cy="7137204"/>
          </a:xfrm>
          <a:custGeom>
            <a:avLst/>
            <a:gdLst/>
            <a:ahLst/>
            <a:cxnLst/>
            <a:rect r="r" b="b" t="t" l="l"/>
            <a:pathLst>
              <a:path h="7137204" w="7033390">
                <a:moveTo>
                  <a:pt x="0" y="0"/>
                </a:moveTo>
                <a:lnTo>
                  <a:pt x="7033390" y="0"/>
                </a:lnTo>
                <a:lnTo>
                  <a:pt x="7033390" y="7137203"/>
                </a:lnTo>
                <a:lnTo>
                  <a:pt x="0" y="7137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804096">
            <a:off x="9401518" y="105465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0" y="0"/>
                </a:lnTo>
                <a:lnTo>
                  <a:pt x="13092980" y="10364743"/>
                </a:lnTo>
                <a:lnTo>
                  <a:pt x="0" y="10364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2428" y="2683499"/>
            <a:ext cx="6290444" cy="506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Introdução 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Vantagens e Desvantagens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Explicação dos Testes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Implementações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Apresentação dos Resultados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</a:p>
          <a:p>
            <a:pPr algn="l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Considerações Finais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33330" y="2683499"/>
            <a:ext cx="690423" cy="506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II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III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IV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VII</a:t>
            </a:r>
          </a:p>
          <a:p>
            <a:pPr algn="r">
              <a:lnSpc>
                <a:spcPts val="5028"/>
              </a:lnSpc>
            </a:pPr>
            <a:r>
              <a:rPr lang="en-US" sz="299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VIII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65995" y="1015579"/>
            <a:ext cx="4432591" cy="156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5"/>
              </a:lnSpc>
            </a:pPr>
            <a:r>
              <a:rPr lang="en-US" sz="9168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Sumário</a:t>
            </a:r>
          </a:p>
        </p:txBody>
      </p:sp>
    </p:spTree>
  </p:cSld>
  <p:clrMapOvr>
    <a:masterClrMapping/>
  </p:clrMapOvr>
  <p:transition spd="med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91677" y="1970551"/>
            <a:ext cx="7504646" cy="7287749"/>
          </a:xfrm>
          <a:custGeom>
            <a:avLst/>
            <a:gdLst/>
            <a:ahLst/>
            <a:cxnLst/>
            <a:rect r="r" b="b" t="t" l="l"/>
            <a:pathLst>
              <a:path h="7287749" w="7504646">
                <a:moveTo>
                  <a:pt x="0" y="0"/>
                </a:moveTo>
                <a:lnTo>
                  <a:pt x="7504646" y="0"/>
                </a:lnTo>
                <a:lnTo>
                  <a:pt x="7504646" y="7287749"/>
                </a:lnTo>
                <a:lnTo>
                  <a:pt x="0" y="728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15802" y="-180975"/>
            <a:ext cx="5456397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 4</a:t>
            </a:r>
          </a:p>
        </p:txBody>
      </p:sp>
    </p:spTree>
  </p:cSld>
  <p:clrMapOvr>
    <a:masterClrMapping/>
  </p:clrMapOvr>
  <p:transition spd="med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4731" y="-1048541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6492" y="1833373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7521" y="7628577"/>
            <a:ext cx="5557942" cy="6947427"/>
          </a:xfrm>
          <a:custGeom>
            <a:avLst/>
            <a:gdLst/>
            <a:ahLst/>
            <a:cxnLst/>
            <a:rect r="r" b="b" t="t" l="l"/>
            <a:pathLst>
              <a:path h="6947427" w="5557942">
                <a:moveTo>
                  <a:pt x="0" y="0"/>
                </a:moveTo>
                <a:lnTo>
                  <a:pt x="5557942" y="0"/>
                </a:lnTo>
                <a:lnTo>
                  <a:pt x="5557942" y="6947428"/>
                </a:lnTo>
                <a:lnTo>
                  <a:pt x="0" y="694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034" y="-8300862"/>
            <a:ext cx="8012011" cy="10015014"/>
          </a:xfrm>
          <a:custGeom>
            <a:avLst/>
            <a:gdLst/>
            <a:ahLst/>
            <a:cxnLst/>
            <a:rect r="r" b="b" t="t" l="l"/>
            <a:pathLst>
              <a:path h="10015014" w="8012011">
                <a:moveTo>
                  <a:pt x="0" y="0"/>
                </a:moveTo>
                <a:lnTo>
                  <a:pt x="8012011" y="0"/>
                </a:lnTo>
                <a:lnTo>
                  <a:pt x="8012011" y="10015015"/>
                </a:lnTo>
                <a:lnTo>
                  <a:pt x="0" y="1001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4970" y="1473790"/>
            <a:ext cx="7063233" cy="359583"/>
          </a:xfrm>
          <a:custGeom>
            <a:avLst/>
            <a:gdLst/>
            <a:ahLst/>
            <a:cxnLst/>
            <a:rect r="r" b="b" t="t" l="l"/>
            <a:pathLst>
              <a:path h="359583" w="7063233">
                <a:moveTo>
                  <a:pt x="0" y="0"/>
                </a:moveTo>
                <a:lnTo>
                  <a:pt x="7063233" y="0"/>
                </a:lnTo>
                <a:lnTo>
                  <a:pt x="7063233" y="359583"/>
                </a:lnTo>
                <a:lnTo>
                  <a:pt x="0" y="359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5431" y="4286414"/>
            <a:ext cx="15637137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3CFE5"/>
                </a:solidFill>
                <a:latin typeface="Alice Bold"/>
                <a:ea typeface="Alice Bold"/>
                <a:cs typeface="Alice Bold"/>
                <a:sym typeface="Alice Bold"/>
              </a:rPr>
              <a:t>Primeiro ou ultimo elemento;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0B3"/>
                </a:solidFill>
                <a:latin typeface="Alice Bold"/>
                <a:ea typeface="Alice Bold"/>
                <a:cs typeface="Alice Bold"/>
                <a:sym typeface="Alice Bold"/>
              </a:rPr>
              <a:t>     </a:t>
            </a:r>
            <a:r>
              <a:rPr lang="en-US" sz="2900">
                <a:solidFill>
                  <a:srgbClr val="FFF0B3"/>
                </a:solidFill>
                <a:latin typeface="Alice"/>
                <a:ea typeface="Alice"/>
                <a:cs typeface="Alice"/>
                <a:sym typeface="Alice"/>
              </a:rPr>
              <a:t>(pior caso: quando os elementos estão em ordem crescente ou decrescente)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3CFE5"/>
                </a:solidFill>
                <a:latin typeface="Alice Bold"/>
                <a:ea typeface="Alice Bold"/>
                <a:cs typeface="Alice Bold"/>
                <a:sym typeface="Alice Bold"/>
              </a:rPr>
              <a:t>Elemento do meio;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0B3"/>
                </a:solidFill>
                <a:latin typeface="Alice Bold"/>
                <a:ea typeface="Alice Bold"/>
                <a:cs typeface="Alice Bold"/>
                <a:sym typeface="Alice Bold"/>
              </a:rPr>
              <a:t>     </a:t>
            </a:r>
            <a:r>
              <a:rPr lang="en-US" sz="2900">
                <a:solidFill>
                  <a:srgbClr val="FFF0B3"/>
                </a:solidFill>
                <a:latin typeface="Alice"/>
                <a:ea typeface="Alice"/>
                <a:cs typeface="Alice"/>
                <a:sym typeface="Alice"/>
              </a:rPr>
              <a:t>(pior caso: quando os elementos formam uma espécie de triângulo)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3CFE5"/>
                </a:solidFill>
                <a:latin typeface="Alice Bold"/>
                <a:ea typeface="Alice Bold"/>
                <a:cs typeface="Alice Bold"/>
                <a:sym typeface="Alice Bold"/>
              </a:rPr>
              <a:t>Elemento aleatório;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0B3"/>
                </a:solidFill>
                <a:latin typeface="Alice Bold"/>
                <a:ea typeface="Alice Bold"/>
                <a:cs typeface="Alice Bold"/>
                <a:sym typeface="Alice Bold"/>
              </a:rPr>
              <a:t>    </a:t>
            </a:r>
            <a:r>
              <a:rPr lang="en-US" sz="2900">
                <a:solidFill>
                  <a:srgbClr val="FFF0B3"/>
                </a:solidFill>
                <a:latin typeface="Alice"/>
                <a:ea typeface="Alice"/>
                <a:cs typeface="Alice"/>
                <a:sym typeface="Alice"/>
              </a:rPr>
              <a:t>(pior caso: não é possível afirmar)</a:t>
            </a:r>
          </a:p>
          <a:p>
            <a:pPr algn="l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3CFE5"/>
                </a:solidFill>
                <a:latin typeface="Alice Bold"/>
                <a:ea typeface="Alice Bold"/>
                <a:cs typeface="Alice Bold"/>
                <a:sym typeface="Alice Bold"/>
              </a:rPr>
              <a:t>Mediana de três;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0B3"/>
                </a:solidFill>
                <a:latin typeface="Alice"/>
                <a:ea typeface="Alice"/>
                <a:cs typeface="Alice"/>
                <a:sym typeface="Alice"/>
              </a:rPr>
              <a:t>    (pior caso: ocorre quando os 3 números selecionados são péssimos)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1570" y="-200025"/>
            <a:ext cx="8570034" cy="16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17"/>
              </a:lnSpc>
            </a:pPr>
            <a:r>
              <a:rPr lang="en-US" sz="9655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Escolha do pivô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39753"/>
            <a:ext cx="15637137" cy="179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É crucial para o bom desempenho do método, já que a fase de partição é a parte crítica do algoritmo.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Há várias estratégias possíveis, mas listaremos as principais:</a:t>
            </a:r>
          </a:p>
        </p:txBody>
      </p:sp>
    </p:spTree>
  </p:cSld>
  <p:clrMapOvr>
    <a:masterClrMapping/>
  </p:clrMapOvr>
  <p:transition spd="med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34210" y="1851795"/>
            <a:ext cx="10019581" cy="1491588"/>
          </a:xfrm>
          <a:custGeom>
            <a:avLst/>
            <a:gdLst/>
            <a:ahLst/>
            <a:cxnLst/>
            <a:rect r="r" b="b" t="t" l="l"/>
            <a:pathLst>
              <a:path h="1491588" w="10019581">
                <a:moveTo>
                  <a:pt x="0" y="0"/>
                </a:moveTo>
                <a:lnTo>
                  <a:pt x="10019580" y="0"/>
                </a:lnTo>
                <a:lnTo>
                  <a:pt x="10019580" y="1491588"/>
                </a:lnTo>
                <a:lnTo>
                  <a:pt x="0" y="149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651912"/>
            <a:ext cx="1626878" cy="1491588"/>
          </a:xfrm>
          <a:custGeom>
            <a:avLst/>
            <a:gdLst/>
            <a:ahLst/>
            <a:cxnLst/>
            <a:rect r="r" b="b" t="t" l="l"/>
            <a:pathLst>
              <a:path h="1491588" w="1626878">
                <a:moveTo>
                  <a:pt x="0" y="0"/>
                </a:moveTo>
                <a:lnTo>
                  <a:pt x="1626878" y="0"/>
                </a:lnTo>
                <a:lnTo>
                  <a:pt x="1626878" y="1491588"/>
                </a:lnTo>
                <a:lnTo>
                  <a:pt x="0" y="149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7" t="0" r="-49819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2793" y="3651912"/>
            <a:ext cx="1746774" cy="1491588"/>
          </a:xfrm>
          <a:custGeom>
            <a:avLst/>
            <a:gdLst/>
            <a:ahLst/>
            <a:cxnLst/>
            <a:rect r="r" b="b" t="t" l="l"/>
            <a:pathLst>
              <a:path h="1491588" w="1746774">
                <a:moveTo>
                  <a:pt x="0" y="0"/>
                </a:moveTo>
                <a:lnTo>
                  <a:pt x="1746774" y="0"/>
                </a:lnTo>
                <a:lnTo>
                  <a:pt x="1746774" y="1491588"/>
                </a:lnTo>
                <a:lnTo>
                  <a:pt x="0" y="149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997" t="0" r="-24160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19192" y="3651912"/>
            <a:ext cx="1746774" cy="1491588"/>
          </a:xfrm>
          <a:custGeom>
            <a:avLst/>
            <a:gdLst/>
            <a:ahLst/>
            <a:cxnLst/>
            <a:rect r="r" b="b" t="t" l="l"/>
            <a:pathLst>
              <a:path h="1491588" w="1746774">
                <a:moveTo>
                  <a:pt x="0" y="0"/>
                </a:moveTo>
                <a:lnTo>
                  <a:pt x="1746774" y="0"/>
                </a:lnTo>
                <a:lnTo>
                  <a:pt x="1746774" y="1491588"/>
                </a:lnTo>
                <a:lnTo>
                  <a:pt x="0" y="149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1640" t="0" r="-21964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5400000">
            <a:off x="8349642" y="3393693"/>
            <a:ext cx="1738069" cy="1286171"/>
          </a:xfrm>
          <a:custGeom>
            <a:avLst/>
            <a:gdLst/>
            <a:ahLst/>
            <a:cxnLst/>
            <a:rect r="r" b="b" t="t" l="l"/>
            <a:pathLst>
              <a:path h="1286171" w="1738069">
                <a:moveTo>
                  <a:pt x="1738069" y="0"/>
                </a:moveTo>
                <a:lnTo>
                  <a:pt x="0" y="0"/>
                </a:lnTo>
                <a:lnTo>
                  <a:pt x="0" y="1286172"/>
                </a:lnTo>
                <a:lnTo>
                  <a:pt x="1738069" y="1286172"/>
                </a:lnTo>
                <a:lnTo>
                  <a:pt x="17380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780908" y="5391292"/>
            <a:ext cx="1906092" cy="1410508"/>
          </a:xfrm>
          <a:custGeom>
            <a:avLst/>
            <a:gdLst/>
            <a:ahLst/>
            <a:cxnLst/>
            <a:rect r="r" b="b" t="t" l="l"/>
            <a:pathLst>
              <a:path h="1410508" w="1906092">
                <a:moveTo>
                  <a:pt x="1906092" y="1410508"/>
                </a:moveTo>
                <a:lnTo>
                  <a:pt x="0" y="1410508"/>
                </a:lnTo>
                <a:lnTo>
                  <a:pt x="0" y="0"/>
                </a:lnTo>
                <a:lnTo>
                  <a:pt x="1906092" y="0"/>
                </a:lnTo>
                <a:lnTo>
                  <a:pt x="1906092" y="141050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48833" y="6146716"/>
            <a:ext cx="1770753" cy="1491588"/>
          </a:xfrm>
          <a:custGeom>
            <a:avLst/>
            <a:gdLst/>
            <a:ahLst/>
            <a:cxnLst/>
            <a:rect r="r" b="b" t="t" l="l"/>
            <a:pathLst>
              <a:path h="1491588" w="1770753">
                <a:moveTo>
                  <a:pt x="0" y="0"/>
                </a:moveTo>
                <a:lnTo>
                  <a:pt x="1770753" y="0"/>
                </a:lnTo>
                <a:lnTo>
                  <a:pt x="1770753" y="1491588"/>
                </a:lnTo>
                <a:lnTo>
                  <a:pt x="0" y="149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856" t="0" r="-23698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62793" y="7248525"/>
            <a:ext cx="1423064" cy="468317"/>
          </a:xfrm>
          <a:custGeom>
            <a:avLst/>
            <a:gdLst/>
            <a:ahLst/>
            <a:cxnLst/>
            <a:rect r="r" b="b" t="t" l="l"/>
            <a:pathLst>
              <a:path h="468317" w="1423064">
                <a:moveTo>
                  <a:pt x="0" y="0"/>
                </a:moveTo>
                <a:lnTo>
                  <a:pt x="1423064" y="0"/>
                </a:lnTo>
                <a:lnTo>
                  <a:pt x="1423064" y="468317"/>
                </a:lnTo>
                <a:lnTo>
                  <a:pt x="0" y="468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27296" y="5938213"/>
            <a:ext cx="7835967" cy="3320087"/>
          </a:xfrm>
          <a:custGeom>
            <a:avLst/>
            <a:gdLst/>
            <a:ahLst/>
            <a:cxnLst/>
            <a:rect r="r" b="b" t="t" l="l"/>
            <a:pathLst>
              <a:path h="3320087" w="7835967">
                <a:moveTo>
                  <a:pt x="0" y="0"/>
                </a:moveTo>
                <a:lnTo>
                  <a:pt x="7835967" y="0"/>
                </a:lnTo>
                <a:lnTo>
                  <a:pt x="7835967" y="3320087"/>
                </a:lnTo>
                <a:lnTo>
                  <a:pt x="0" y="3320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40843" y="-180975"/>
            <a:ext cx="860631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Mediana de Três</a:t>
            </a:r>
          </a:p>
        </p:txBody>
      </p:sp>
    </p:spTree>
  </p:cSld>
  <p:clrMapOvr>
    <a:masterClrMapping/>
  </p:clrMapOvr>
  <p:transition spd="med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285" y="-38871"/>
            <a:ext cx="18448571" cy="10364742"/>
          </a:xfrm>
          <a:custGeom>
            <a:avLst/>
            <a:gdLst/>
            <a:ahLst/>
            <a:cxnLst/>
            <a:rect r="r" b="b" t="t" l="l"/>
            <a:pathLst>
              <a:path h="10364742" w="18448571">
                <a:moveTo>
                  <a:pt x="0" y="0"/>
                </a:moveTo>
                <a:lnTo>
                  <a:pt x="18448570" y="0"/>
                </a:lnTo>
                <a:lnTo>
                  <a:pt x="18448570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1170" y="4029846"/>
            <a:ext cx="12592050" cy="12592050"/>
          </a:xfrm>
          <a:custGeom>
            <a:avLst/>
            <a:gdLst/>
            <a:ahLst/>
            <a:cxnLst/>
            <a:rect r="r" b="b" t="t" l="l"/>
            <a:pathLst>
              <a:path h="12592050" w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58330" y="-1288597"/>
            <a:ext cx="12864194" cy="12864194"/>
          </a:xfrm>
          <a:custGeom>
            <a:avLst/>
            <a:gdLst/>
            <a:ahLst/>
            <a:cxnLst/>
            <a:rect r="r" b="b" t="t" l="l"/>
            <a:pathLst>
              <a:path h="12864194" w="12864194">
                <a:moveTo>
                  <a:pt x="12864194" y="0"/>
                </a:moveTo>
                <a:lnTo>
                  <a:pt x="0" y="0"/>
                </a:lnTo>
                <a:lnTo>
                  <a:pt x="0" y="12864194"/>
                </a:lnTo>
                <a:lnTo>
                  <a:pt x="12864194" y="12864194"/>
                </a:lnTo>
                <a:lnTo>
                  <a:pt x="128641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329137"/>
            <a:ext cx="578077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564249" y="150178"/>
            <a:ext cx="1315950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Análise de Complexidade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091" y="2830053"/>
            <a:ext cx="17235818" cy="479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4"/>
              </a:lnSpc>
            </a:pPr>
            <a:r>
              <a:rPr lang="en-US" sz="3569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    </a:t>
            </a:r>
            <a:r>
              <a:rPr lang="en-US" sz="3569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Análise de Tempo: </a:t>
            </a:r>
          </a:p>
          <a:p>
            <a:pPr algn="l" marL="749530" indent="-374765" lvl="1">
              <a:lnSpc>
                <a:spcPts val="5728"/>
              </a:lnSpc>
              <a:buFont typeface="Arial"/>
              <a:buChar char="•"/>
            </a:pPr>
            <a:r>
              <a:rPr lang="en-US" sz="3471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Melhor Caso: Ocorre quando o pivô divide o array em duas partes iguais. A complexidade é O(nlog⁡n).</a:t>
            </a:r>
          </a:p>
          <a:p>
            <a:pPr algn="l" marL="749530" indent="-374765" lvl="1">
              <a:lnSpc>
                <a:spcPts val="5728"/>
              </a:lnSpc>
              <a:buFont typeface="Arial"/>
              <a:buChar char="•"/>
            </a:pPr>
            <a:r>
              <a:rPr lang="en-US" sz="3471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Caso Médio: Para entradas aleatórias, a complexidade é O(nlog⁡n).</a:t>
            </a:r>
          </a:p>
          <a:p>
            <a:pPr algn="l" marL="749530" indent="-374765" lvl="1">
              <a:lnSpc>
                <a:spcPts val="5728"/>
              </a:lnSpc>
              <a:buFont typeface="Arial"/>
              <a:buChar char="•"/>
            </a:pPr>
            <a:r>
              <a:rPr lang="en-US" sz="3471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Pior Caso: Ocorre quando o pivô é o menor ou maior elemento, resultando em uma divisão altamente desequilibrada. A complexidade é O(n^2).</a:t>
            </a:r>
          </a:p>
        </p:txBody>
      </p:sp>
    </p:spTree>
  </p:cSld>
  <p:clrMapOvr>
    <a:masterClrMapping/>
  </p:clrMapOvr>
  <p:transition spd="med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949" y="-296239"/>
            <a:ext cx="19395037" cy="2915609"/>
            <a:chOff x="0" y="0"/>
            <a:chExt cx="5108158" cy="7678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767897"/>
            </a:xfrm>
            <a:custGeom>
              <a:avLst/>
              <a:gdLst/>
              <a:ahLst/>
              <a:cxnLst/>
              <a:rect r="r" b="b" t="t" l="l"/>
              <a:pathLst>
                <a:path h="76789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767897"/>
                  </a:lnTo>
                  <a:lnTo>
                    <a:pt x="0" y="7678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786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978804">
            <a:off x="-656647" y="3585386"/>
            <a:ext cx="12592050" cy="12592050"/>
          </a:xfrm>
          <a:custGeom>
            <a:avLst/>
            <a:gdLst/>
            <a:ahLst/>
            <a:cxnLst/>
            <a:rect r="r" b="b" t="t" l="l"/>
            <a:pathLst>
              <a:path h="12592050" w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22663" y="-5869644"/>
            <a:ext cx="12592050" cy="12592050"/>
          </a:xfrm>
          <a:custGeom>
            <a:avLst/>
            <a:gdLst/>
            <a:ahLst/>
            <a:cxnLst/>
            <a:rect r="r" b="b" t="t" l="l"/>
            <a:pathLst>
              <a:path h="12592050" w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9474570" y="-2710639"/>
            <a:ext cx="12592050" cy="12592050"/>
          </a:xfrm>
          <a:custGeom>
            <a:avLst/>
            <a:gdLst/>
            <a:ahLst/>
            <a:cxnLst/>
            <a:rect r="r" b="b" t="t" l="l"/>
            <a:pathLst>
              <a:path h="12592050" w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56595">
            <a:off x="8717064" y="2116796"/>
            <a:ext cx="12592050" cy="12592050"/>
          </a:xfrm>
          <a:custGeom>
            <a:avLst/>
            <a:gdLst/>
            <a:ahLst/>
            <a:cxnLst/>
            <a:rect r="r" b="b" t="t" l="l"/>
            <a:pathLst>
              <a:path h="12592050" w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242096" y="1781005"/>
            <a:ext cx="11803808" cy="8100405"/>
            <a:chOff x="0" y="0"/>
            <a:chExt cx="1615822" cy="11088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5822" cy="1108864"/>
            </a:xfrm>
            <a:custGeom>
              <a:avLst/>
              <a:gdLst/>
              <a:ahLst/>
              <a:cxnLst/>
              <a:rect r="r" b="b" t="t" l="l"/>
              <a:pathLst>
                <a:path h="1108864" w="1615822">
                  <a:moveTo>
                    <a:pt x="15085" y="0"/>
                  </a:moveTo>
                  <a:lnTo>
                    <a:pt x="1600737" y="0"/>
                  </a:lnTo>
                  <a:cubicBezTo>
                    <a:pt x="1609068" y="0"/>
                    <a:pt x="1615822" y="6754"/>
                    <a:pt x="1615822" y="15085"/>
                  </a:cubicBezTo>
                  <a:lnTo>
                    <a:pt x="1615822" y="1093778"/>
                  </a:lnTo>
                  <a:cubicBezTo>
                    <a:pt x="1615822" y="1102110"/>
                    <a:pt x="1609068" y="1108864"/>
                    <a:pt x="1600737" y="1108864"/>
                  </a:cubicBezTo>
                  <a:lnTo>
                    <a:pt x="15085" y="1108864"/>
                  </a:lnTo>
                  <a:cubicBezTo>
                    <a:pt x="6754" y="1108864"/>
                    <a:pt x="0" y="1102110"/>
                    <a:pt x="0" y="1093778"/>
                  </a:cubicBezTo>
                  <a:lnTo>
                    <a:pt x="0" y="15085"/>
                  </a:lnTo>
                  <a:cubicBezTo>
                    <a:pt x="0" y="6754"/>
                    <a:pt x="6754" y="0"/>
                    <a:pt x="1508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71" r="0" b="-47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16666" y="262454"/>
            <a:ext cx="17654667" cy="1370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5"/>
              </a:lnSpc>
            </a:pPr>
            <a:r>
              <a:rPr lang="en-US" sz="7953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Intuição para Análise de Complexidade</a:t>
            </a:r>
          </a:p>
        </p:txBody>
      </p:sp>
    </p:spTree>
  </p:cSld>
  <p:clrMapOvr>
    <a:masterClrMapping/>
  </p:clrMapOvr>
  <p:transition spd="med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3121673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0" y="0"/>
                </a:lnTo>
                <a:lnTo>
                  <a:pt x="13092980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48" t="0" r="248" b="0"/>
          <a:stretch>
            <a:fillRect/>
          </a:stretch>
        </p:blipFill>
        <p:spPr>
          <a:xfrm flipH="false" flipV="false" rot="0">
            <a:off x="827137" y="2995200"/>
            <a:ext cx="6597034" cy="4420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665605" y="2995200"/>
            <a:ext cx="759211" cy="75921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16275" y="2105025"/>
            <a:ext cx="8486582" cy="606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III. Vantagens e Desvantagens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63581" y="2995200"/>
            <a:ext cx="759211" cy="759211"/>
          </a:xfrm>
          <a:prstGeom prst="rect">
            <a:avLst/>
          </a:prstGeom>
        </p:spPr>
      </p:pic>
    </p:spTree>
  </p:cSld>
  <p:clrMapOvr>
    <a:masterClrMapping/>
  </p:clrMapOvr>
  <p:transition spd="med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47892" y="1737456"/>
            <a:ext cx="11504274" cy="13726533"/>
            <a:chOff x="0" y="0"/>
            <a:chExt cx="15339032" cy="183020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275267" y="0"/>
              <a:ext cx="11063765" cy="13829707"/>
            </a:xfrm>
            <a:custGeom>
              <a:avLst/>
              <a:gdLst/>
              <a:ahLst/>
              <a:cxnLst/>
              <a:rect r="r" b="b" t="t" l="l"/>
              <a:pathLst>
                <a:path h="13829707" w="11063765">
                  <a:moveTo>
                    <a:pt x="0" y="0"/>
                  </a:moveTo>
                  <a:lnTo>
                    <a:pt x="11063765" y="0"/>
                  </a:lnTo>
                  <a:lnTo>
                    <a:pt x="11063765" y="13829707"/>
                  </a:lnTo>
                  <a:lnTo>
                    <a:pt x="0" y="13829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9038807"/>
              <a:ext cx="7410589" cy="9263237"/>
            </a:xfrm>
            <a:custGeom>
              <a:avLst/>
              <a:gdLst/>
              <a:ahLst/>
              <a:cxnLst/>
              <a:rect r="r" b="b" t="t" l="l"/>
              <a:pathLst>
                <a:path h="9263237" w="7410589">
                  <a:moveTo>
                    <a:pt x="0" y="0"/>
                  </a:moveTo>
                  <a:lnTo>
                    <a:pt x="7410589" y="0"/>
                  </a:lnTo>
                  <a:lnTo>
                    <a:pt x="7410589" y="9263237"/>
                  </a:lnTo>
                  <a:lnTo>
                    <a:pt x="0" y="9263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026544" y="-1612812"/>
            <a:ext cx="5557942" cy="6947427"/>
          </a:xfrm>
          <a:custGeom>
            <a:avLst/>
            <a:gdLst/>
            <a:ahLst/>
            <a:cxnLst/>
            <a:rect r="r" b="b" t="t" l="l"/>
            <a:pathLst>
              <a:path h="6947427" w="5557942">
                <a:moveTo>
                  <a:pt x="0" y="0"/>
                </a:moveTo>
                <a:lnTo>
                  <a:pt x="5557942" y="0"/>
                </a:lnTo>
                <a:lnTo>
                  <a:pt x="5557942" y="6947427"/>
                </a:lnTo>
                <a:lnTo>
                  <a:pt x="0" y="694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946" y="725935"/>
            <a:ext cx="8778054" cy="853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FFD93B"/>
                </a:solidFill>
                <a:latin typeface="Alice"/>
                <a:ea typeface="Alice"/>
                <a:cs typeface="Alice"/>
                <a:sym typeface="Alice"/>
              </a:rPr>
              <a:t>  </a:t>
            </a:r>
            <a:r>
              <a:rPr lang="en-US" sz="4541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Vantagens:</a:t>
            </a:r>
            <a:r>
              <a:rPr lang="en-US" sz="4541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Desempenho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: 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Melhor opção para ordenar vetores grandes;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Uso de Memória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: O Quick Sort é um algoritmo in-place, ou seja, ele ordena a lista sem a necessidade de espaço adicional significativo;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Simplicidade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: A implementação do Quick Sort é relativamente simples e pode ser otimizada de diversas formas, como a escolha adequada do pivô;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Paralelismo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: Devido à sua natureza recursiva, o Quick Sort pode ser paralelizado de forma eficiente, permitindo melhorias de desempenho em sistemas multi-core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725935"/>
            <a:ext cx="8778054" cy="853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8"/>
              </a:lnSpc>
            </a:pPr>
            <a:r>
              <a:rPr lang="en-US" sz="4541">
                <a:solidFill>
                  <a:srgbClr val="FFD93B"/>
                </a:solidFill>
                <a:latin typeface="Alice"/>
                <a:ea typeface="Alice"/>
                <a:cs typeface="Alice"/>
                <a:sym typeface="Alice"/>
              </a:rPr>
              <a:t>  </a:t>
            </a:r>
            <a:r>
              <a:rPr lang="en-US" sz="4541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Desvantagens:</a:t>
            </a:r>
            <a:r>
              <a:rPr lang="en-US" sz="4541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Pior Caso Desfavorável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:</a:t>
            </a: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 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No pior caso, a complexidade de tempo do Quick Sort é O(n²), o que pode ocorrer se o pivô escolhido resulta em partições altamente desbalanceadas. 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Sensibilidade ao Pivô: 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A escolha do pivô é crucial para o desempenho do Quick Sort. Escolhas inadequadas do pivô podem levar a um desempenho subótimo.</a:t>
            </a:r>
          </a:p>
          <a:p>
            <a:pPr algn="l" marL="673244" indent="-336622" lvl="1">
              <a:lnSpc>
                <a:spcPts val="4365"/>
              </a:lnSpc>
              <a:buFont typeface="Arial"/>
              <a:buChar char="•"/>
            </a:pPr>
            <a:r>
              <a:rPr lang="en-US" sz="3118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Ordenação Instável:</a:t>
            </a:r>
            <a:r>
              <a:rPr lang="en-US" sz="3118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 O Quick Sort não é um algoritmo de ordenação estável, o que significa que ele não mantém a ordem relativa dos elementos com valores iguais.</a:t>
            </a:r>
          </a:p>
          <a:p>
            <a:pPr algn="l">
              <a:lnSpc>
                <a:spcPts val="4365"/>
              </a:lnSpc>
            </a:pPr>
          </a:p>
        </p:txBody>
      </p:sp>
    </p:spTree>
  </p:cSld>
  <p:clrMapOvr>
    <a:masterClrMapping/>
  </p:clrMapOvr>
  <p:transition spd="med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67772"/>
            <a:chOff x="0" y="0"/>
            <a:chExt cx="5108158" cy="4129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12911"/>
            </a:xfrm>
            <a:custGeom>
              <a:avLst/>
              <a:gdLst/>
              <a:ahLst/>
              <a:cxnLst/>
              <a:rect r="r" b="b" t="t" l="l"/>
              <a:pathLst>
                <a:path h="412911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12911"/>
                  </a:lnTo>
                  <a:lnTo>
                    <a:pt x="0" y="4129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31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67141" y="1958652"/>
            <a:ext cx="11004856" cy="7715695"/>
          </a:xfrm>
          <a:custGeom>
            <a:avLst/>
            <a:gdLst/>
            <a:ahLst/>
            <a:cxnLst/>
            <a:rect r="r" b="b" t="t" l="l"/>
            <a:pathLst>
              <a:path h="7715695" w="11004856">
                <a:moveTo>
                  <a:pt x="0" y="0"/>
                </a:moveTo>
                <a:lnTo>
                  <a:pt x="11004856" y="0"/>
                </a:lnTo>
                <a:lnTo>
                  <a:pt x="11004856" y="7715695"/>
                </a:lnTo>
                <a:lnTo>
                  <a:pt x="0" y="7715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9230" y="-94636"/>
            <a:ext cx="1580007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Método Estável e Não-Estável </a:t>
            </a:r>
          </a:p>
        </p:txBody>
      </p:sp>
    </p:spTree>
  </p:cSld>
  <p:clrMapOvr>
    <a:masterClrMapping/>
  </p:clrMapOvr>
  <p:transition spd="med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919424">
            <a:off x="-3092098" y="-484610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5982" y="1666129"/>
            <a:ext cx="4386926" cy="587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3965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Métodos Estáveis: </a:t>
            </a:r>
            <a:r>
              <a:rPr lang="en-US" sz="3965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Merge sort, Insertion sort, Bubble sort, Bucket sort,</a:t>
            </a:r>
          </a:p>
          <a:p>
            <a:pPr algn="ctr">
              <a:lnSpc>
                <a:spcPts val="6741"/>
              </a:lnSpc>
            </a:pPr>
            <a:r>
              <a:rPr lang="en-US" sz="3965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Counting sort e Radix sort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53116" y="1666129"/>
            <a:ext cx="5516062" cy="332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1"/>
              </a:lnSpc>
            </a:pPr>
            <a:r>
              <a:rPr lang="en-US" sz="396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Métodos Não-Estáveis: </a:t>
            </a:r>
            <a:r>
              <a:rPr lang="en-US" sz="3965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Quicksort, Heapsort, Selection sort e Shell sort.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419049" y="0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641" y="-6485110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91587" y="8778555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69178" y="1856629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1" y="0"/>
                </a:lnTo>
                <a:lnTo>
                  <a:pt x="6289461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506" y="8008120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0"/>
                </a:lnTo>
                <a:lnTo>
                  <a:pt x="0" y="1540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0110209" y="8008120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7801876" y="0"/>
                </a:moveTo>
                <a:lnTo>
                  <a:pt x="0" y="0"/>
                </a:lnTo>
                <a:lnTo>
                  <a:pt x="0" y="1540870"/>
                </a:lnTo>
                <a:lnTo>
                  <a:pt x="7801876" y="1540870"/>
                </a:lnTo>
                <a:lnTo>
                  <a:pt x="7801876" y="0"/>
                </a:lnTo>
                <a:close/>
              </a:path>
            </a:pathLst>
          </a:custGeom>
          <a:blipFill>
            <a:blip r:embed="rId8">
              <a:alphaModFix amt="38000"/>
            </a:blip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</p:spTree>
  </p:cSld>
  <p:clrMapOvr>
    <a:masterClrMapping/>
  </p:clrMapOvr>
  <p:transition spd="med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0254">
            <a:off x="16148876" y="98862"/>
            <a:ext cx="8085692" cy="11166940"/>
          </a:xfrm>
          <a:custGeom>
            <a:avLst/>
            <a:gdLst/>
            <a:ahLst/>
            <a:cxnLst/>
            <a:rect r="r" b="b" t="t" l="l"/>
            <a:pathLst>
              <a:path h="11166940" w="8085692">
                <a:moveTo>
                  <a:pt x="0" y="0"/>
                </a:moveTo>
                <a:lnTo>
                  <a:pt x="8085692" y="0"/>
                </a:lnTo>
                <a:lnTo>
                  <a:pt x="8085692" y="11166940"/>
                </a:lnTo>
                <a:lnTo>
                  <a:pt x="0" y="1116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3009" t="0" r="-425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0254">
            <a:off x="-5484666" y="-802502"/>
            <a:ext cx="8085692" cy="11166940"/>
          </a:xfrm>
          <a:custGeom>
            <a:avLst/>
            <a:gdLst/>
            <a:ahLst/>
            <a:cxnLst/>
            <a:rect r="r" b="b" t="t" l="l"/>
            <a:pathLst>
              <a:path h="11166940" w="8085692">
                <a:moveTo>
                  <a:pt x="0" y="0"/>
                </a:moveTo>
                <a:lnTo>
                  <a:pt x="8085691" y="0"/>
                </a:lnTo>
                <a:lnTo>
                  <a:pt x="8085691" y="11166941"/>
                </a:lnTo>
                <a:lnTo>
                  <a:pt x="0" y="1116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3009" t="0" r="-4251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0847">
            <a:off x="1028296" y="1694054"/>
            <a:ext cx="7315200" cy="1423139"/>
          </a:xfrm>
          <a:custGeom>
            <a:avLst/>
            <a:gdLst/>
            <a:ahLst/>
            <a:cxnLst/>
            <a:rect r="r" b="b" t="t" l="l"/>
            <a:pathLst>
              <a:path h="1423139" w="7315200">
                <a:moveTo>
                  <a:pt x="0" y="0"/>
                </a:moveTo>
                <a:lnTo>
                  <a:pt x="7315200" y="0"/>
                </a:lnTo>
                <a:lnTo>
                  <a:pt x="7315200" y="1423139"/>
                </a:lnTo>
                <a:lnTo>
                  <a:pt x="0" y="14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59133"/>
            <a:ext cx="15713074" cy="13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72"/>
              </a:lnSpc>
              <a:spcBef>
                <a:spcPct val="0"/>
              </a:spcBef>
            </a:pPr>
            <a:r>
              <a:rPr lang="en-US" sz="881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Aplicabilidade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0479" y="5057775"/>
            <a:ext cx="6420722" cy="174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Grandes Volumes de Dados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Memória Limitada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Aplicações em Tempo Real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0591" y="3891978"/>
            <a:ext cx="679061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722">
                <a:solidFill>
                  <a:srgbClr val="ABABAB"/>
                </a:solidFill>
                <a:latin typeface="Alice Bold"/>
                <a:ea typeface="Alice Bold"/>
                <a:cs typeface="Alice Bold"/>
                <a:sym typeface="Alice Bold"/>
              </a:rPr>
              <a:t>Quando Usar Quick Sort?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4115" y="3891978"/>
            <a:ext cx="718470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722">
                <a:solidFill>
                  <a:srgbClr val="ABABAB"/>
                </a:solidFill>
                <a:latin typeface="Alice Bold"/>
                <a:ea typeface="Alice Bold"/>
                <a:cs typeface="Alice Bold"/>
                <a:sym typeface="Alice Bold"/>
              </a:rPr>
              <a:t>Quando Evitar Quick Sort?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1052" y="4530153"/>
            <a:ext cx="6617771" cy="232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Estabilidade Necessária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Dados Quase Ordenados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Pior Caso Inaceitável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7531144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2553" y="8097314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6" y="0"/>
                </a:lnTo>
                <a:lnTo>
                  <a:pt x="7801876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2714" y="2376059"/>
            <a:ext cx="7789333" cy="5534882"/>
          </a:xfrm>
          <a:custGeom>
            <a:avLst/>
            <a:gdLst/>
            <a:ahLst/>
            <a:cxnLst/>
            <a:rect r="r" b="b" t="t" l="l"/>
            <a:pathLst>
              <a:path h="5534882" w="7789333">
                <a:moveTo>
                  <a:pt x="0" y="0"/>
                </a:moveTo>
                <a:lnTo>
                  <a:pt x="7789333" y="0"/>
                </a:lnTo>
                <a:lnTo>
                  <a:pt x="7789333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200" y="3619500"/>
            <a:ext cx="8486582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I. Introdução ao Quick Sort</a:t>
            </a:r>
          </a:p>
        </p:txBody>
      </p:sp>
    </p:spTree>
  </p:cSld>
  <p:clrMapOvr>
    <a:masterClrMapping/>
  </p:clrMapOvr>
  <p:transition spd="med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20254">
            <a:off x="16148876" y="98862"/>
            <a:ext cx="8085692" cy="11166940"/>
          </a:xfrm>
          <a:custGeom>
            <a:avLst/>
            <a:gdLst/>
            <a:ahLst/>
            <a:cxnLst/>
            <a:rect r="r" b="b" t="t" l="l"/>
            <a:pathLst>
              <a:path h="11166940" w="8085692">
                <a:moveTo>
                  <a:pt x="0" y="0"/>
                </a:moveTo>
                <a:lnTo>
                  <a:pt x="8085692" y="0"/>
                </a:lnTo>
                <a:lnTo>
                  <a:pt x="8085692" y="11166940"/>
                </a:lnTo>
                <a:lnTo>
                  <a:pt x="0" y="1116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3009" t="0" r="-4251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0254">
            <a:off x="-5484666" y="-802502"/>
            <a:ext cx="8085692" cy="11166940"/>
          </a:xfrm>
          <a:custGeom>
            <a:avLst/>
            <a:gdLst/>
            <a:ahLst/>
            <a:cxnLst/>
            <a:rect r="r" b="b" t="t" l="l"/>
            <a:pathLst>
              <a:path h="11166940" w="8085692">
                <a:moveTo>
                  <a:pt x="0" y="0"/>
                </a:moveTo>
                <a:lnTo>
                  <a:pt x="8085691" y="0"/>
                </a:lnTo>
                <a:lnTo>
                  <a:pt x="8085691" y="11166941"/>
                </a:lnTo>
                <a:lnTo>
                  <a:pt x="0" y="1116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3009" t="0" r="-4251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8538"/>
            <a:ext cx="15713074" cy="134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72"/>
              </a:lnSpc>
              <a:spcBef>
                <a:spcPct val="0"/>
              </a:spcBef>
            </a:pPr>
            <a:r>
              <a:rPr lang="en-US" sz="881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Exemplos de Aplicação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0620" y="2361643"/>
            <a:ext cx="11829234" cy="301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743" indent="-455872" lvl="1">
              <a:lnSpc>
                <a:spcPts val="5912"/>
              </a:lnSpc>
              <a:buFont typeface="Arial"/>
              <a:buChar char="•"/>
            </a:pPr>
            <a:r>
              <a:rPr lang="en-US" sz="4222">
                <a:solidFill>
                  <a:srgbClr val="ABABA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Banco de Dados:</a:t>
            </a:r>
          </a:p>
          <a:p>
            <a:pPr algn="ctr">
              <a:lnSpc>
                <a:spcPts val="3604"/>
              </a:lnSpc>
            </a:pPr>
            <a:r>
              <a:rPr lang="en-US" sz="2574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. </a:t>
            </a: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Ordenação de grandes conjuntos de dados para  consultas eficientes.</a:t>
            </a:r>
          </a:p>
          <a:p>
            <a:pPr algn="l">
              <a:lnSpc>
                <a:spcPts val="3604"/>
              </a:lnSpc>
            </a:pP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574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Usado em sistemas de gerenciamento de banco de dados (DBMS) para operações de ordenação interna.</a:t>
            </a:r>
          </a:p>
          <a:p>
            <a:pPr algn="l">
              <a:lnSpc>
                <a:spcPts val="3604"/>
              </a:lnSpc>
            </a:pPr>
          </a:p>
          <a:p>
            <a:pPr algn="l">
              <a:lnSpc>
                <a:spcPts val="360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70620" y="5304261"/>
            <a:ext cx="11829234" cy="301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1743" indent="-455872" lvl="1">
              <a:lnSpc>
                <a:spcPts val="5912"/>
              </a:lnSpc>
              <a:buFont typeface="Arial"/>
              <a:buChar char="•"/>
            </a:pPr>
            <a:r>
              <a:rPr lang="en-US" sz="4222">
                <a:solidFill>
                  <a:srgbClr val="ABABA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Gráfica:</a:t>
            </a:r>
          </a:p>
          <a:p>
            <a:pPr algn="l">
              <a:lnSpc>
                <a:spcPts val="3604"/>
              </a:lnSpc>
            </a:pPr>
            <a:r>
              <a:rPr lang="en-US" sz="2574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. </a:t>
            </a: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Ordenação de primitivas gráficas (como triângulos) para renderização                          eficiente.</a:t>
            </a:r>
          </a:p>
          <a:p>
            <a:pPr algn="l">
              <a:lnSpc>
                <a:spcPts val="3604"/>
              </a:lnSpc>
            </a:pP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574">
                <a:solidFill>
                  <a:srgbClr val="FEFEF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  <a:r>
              <a:rPr lang="en-US" sz="2574">
                <a:solidFill>
                  <a:srgbClr val="FEFEFE"/>
                </a:solidFill>
                <a:latin typeface="Open Sans"/>
                <a:ea typeface="Open Sans"/>
                <a:cs typeface="Open Sans"/>
                <a:sym typeface="Open Sans"/>
              </a:rPr>
              <a:t> Usado em algoritmos de visibilidade e ray tracing.</a:t>
            </a:r>
          </a:p>
          <a:p>
            <a:pPr algn="l">
              <a:lnSpc>
                <a:spcPts val="3604"/>
              </a:lnSpc>
            </a:pPr>
          </a:p>
          <a:p>
            <a:pPr algn="l">
              <a:lnSpc>
                <a:spcPts val="3604"/>
              </a:lnSpc>
            </a:pPr>
          </a:p>
        </p:txBody>
      </p:sp>
    </p:spTree>
  </p:cSld>
  <p:clrMapOvr>
    <a:masterClrMapping/>
  </p:clrMapOvr>
  <p:transition spd="med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4738888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98246" y="2700541"/>
            <a:ext cx="11289754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IV. Explicação dos Testes Realizados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05" y="-149178"/>
            <a:ext cx="18818410" cy="10585355"/>
          </a:xfrm>
          <a:custGeom>
            <a:avLst/>
            <a:gdLst/>
            <a:ahLst/>
            <a:cxnLst/>
            <a:rect r="r" b="b" t="t" l="l"/>
            <a:pathLst>
              <a:path h="10585355" w="18818410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325819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  <a:spcBef>
                <a:spcPct val="0"/>
              </a:spcBef>
            </a:pPr>
            <a:r>
              <a:rPr lang="en-US" sz="4359">
                <a:solidFill>
                  <a:srgbClr val="FEFEFE"/>
                </a:solidFill>
                <a:latin typeface="Alice"/>
                <a:ea typeface="Alice"/>
                <a:cs typeface="Alice"/>
                <a:sym typeface="Alice"/>
              </a:rPr>
              <a:t>Para avaliar a performance do algoritmo Quick Sort, realizamos uma série de testes com diferentes condições. Os detalhes dos testes são os seguintes: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6384" y="3660625"/>
            <a:ext cx="4975265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A. Tamanhos de Entrada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10.000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50.000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100.000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500.000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1.000.000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2.500.000 elementos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5.000.000 elementos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81372" y="3660625"/>
            <a:ext cx="6985721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B. Linguagens Testadas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D4D4D4"/>
                </a:solidFill>
                <a:latin typeface="Alice Bold"/>
                <a:ea typeface="Alice Bold"/>
                <a:cs typeface="Alice Bold"/>
                <a:sym typeface="Alice Bold"/>
              </a:rPr>
              <a:t>3 linguagens compiladas e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D4D4D4"/>
                </a:solidFill>
                <a:latin typeface="Alice Bold"/>
                <a:ea typeface="Alice Bold"/>
                <a:cs typeface="Alice Bold"/>
                <a:sym typeface="Alice Bold"/>
              </a:rPr>
              <a:t>3 linguagens interpretadas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C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C++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C#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Java</a:t>
            </a:r>
          </a:p>
          <a:p>
            <a:pPr algn="l">
              <a:lnSpc>
                <a:spcPts val="4937"/>
              </a:lnSpc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JavaScript</a:t>
            </a:r>
          </a:p>
          <a:p>
            <a:pPr algn="l">
              <a:lnSpc>
                <a:spcPts val="4937"/>
              </a:lnSpc>
              <a:spcBef>
                <a:spcPct val="0"/>
              </a:spcBef>
            </a:pPr>
            <a:r>
              <a:rPr lang="en-US" sz="41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Python</a:t>
            </a:r>
          </a:p>
        </p:txBody>
      </p:sp>
    </p:spTree>
  </p:cSld>
  <p:clrMapOvr>
    <a:masterClrMapping/>
  </p:clrMapOvr>
  <p:transition spd="med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05" y="-149178"/>
            <a:ext cx="18818410" cy="10585355"/>
          </a:xfrm>
          <a:custGeom>
            <a:avLst/>
            <a:gdLst/>
            <a:ahLst/>
            <a:cxnLst/>
            <a:rect r="r" b="b" t="t" l="l"/>
            <a:pathLst>
              <a:path h="10585355" w="18818410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33975"/>
            <a:ext cx="5322332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3"/>
              </a:lnSpc>
              <a:spcBef>
                <a:spcPct val="0"/>
              </a:spcBef>
            </a:pPr>
            <a:r>
              <a:rPr lang="en-US" sz="456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D. Escolha do Pivô</a:t>
            </a:r>
          </a:p>
          <a:p>
            <a:pPr algn="l">
              <a:lnSpc>
                <a:spcPts val="5483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Último Elemento</a:t>
            </a:r>
          </a:p>
          <a:p>
            <a:pPr algn="l">
              <a:lnSpc>
                <a:spcPts val="5483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Primeiro Elemento</a:t>
            </a:r>
          </a:p>
          <a:p>
            <a:pPr algn="l">
              <a:lnSpc>
                <a:spcPts val="5483"/>
              </a:lnSpc>
              <a:spcBef>
                <a:spcPct val="0"/>
              </a:spcBef>
            </a:pPr>
            <a:r>
              <a:rPr lang="en-US" sz="456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Mediana de Três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5084102" cy="2766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4"/>
              </a:lnSpc>
            </a:pPr>
            <a:r>
              <a:rPr lang="en-US" sz="457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C. Tipos de Entrada</a:t>
            </a:r>
          </a:p>
          <a:p>
            <a:pPr algn="l">
              <a:lnSpc>
                <a:spcPts val="5484"/>
              </a:lnSpc>
            </a:pPr>
            <a:r>
              <a:rPr lang="en-US" sz="45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Vetor aleatório</a:t>
            </a:r>
          </a:p>
          <a:p>
            <a:pPr algn="l">
              <a:lnSpc>
                <a:spcPts val="5484"/>
              </a:lnSpc>
            </a:pPr>
            <a:r>
              <a:rPr lang="en-US" sz="45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Vetor crescente</a:t>
            </a:r>
          </a:p>
          <a:p>
            <a:pPr algn="l">
              <a:lnSpc>
                <a:spcPts val="5484"/>
              </a:lnSpc>
              <a:spcBef>
                <a:spcPct val="0"/>
              </a:spcBef>
            </a:pPr>
            <a:r>
              <a:rPr lang="en-US" sz="457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Vetor decrescente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38668" y="1000125"/>
            <a:ext cx="9220632" cy="571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E. Configurações da Máquina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Placa-mãe: B450M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Placa de vídeo: RTX 4060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Processador: Ryzen 5 5600X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Memória RAM: 16GB 2660MHz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Fonte: Corsair 550W</a:t>
            </a:r>
          </a:p>
          <a:p>
            <a:pPr algn="l">
              <a:lnSpc>
                <a:spcPts val="5687"/>
              </a:lnSpc>
            </a:pPr>
            <a:r>
              <a:rPr lang="en-US" sz="45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Armazenamento: SSD 1.5TB Kingston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4738888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98246" y="3457779"/>
            <a:ext cx="11289754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V. Implementações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999574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1"/>
                </a:lnTo>
                <a:lnTo>
                  <a:pt x="0" y="10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9908" y="212646"/>
            <a:ext cx="1252746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3635" y="1975451"/>
            <a:ext cx="5059033" cy="780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void quickSort(int arr[], int low, int high) {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if (low &lt; high) {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pi = partition(arr, low, high);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quickSort(arr, low, pi - 1);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quickSort(arr, pi + 1, high);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}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int partition(int arr[], int low, int high) {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int pivot = arr[high];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int i = (low - 1);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for (int j = low; j &lt;= high - 1; j++) {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if (arr[j] &lt; pivot) {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i++;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swap(&amp;arr[i], &amp;arr[j]);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}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swap(&amp;arr[i + 1], &amp;arr[high]);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return (i + 1);</a:t>
            </a:r>
          </a:p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64252" y="1984976"/>
            <a:ext cx="2821186" cy="194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void swap(int* a, int* b) {</a:t>
            </a:r>
          </a:p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int t = *a;</a:t>
            </a:r>
          </a:p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*a = *b;</a:t>
            </a:r>
          </a:p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*b = t;</a:t>
            </a:r>
          </a:p>
          <a:p>
            <a:pPr algn="ctr">
              <a:lnSpc>
                <a:spcPts val="3095"/>
              </a:lnSpc>
              <a:spcBef>
                <a:spcPct val="0"/>
              </a:spcBef>
            </a:pPr>
            <a:r>
              <a:rPr lang="en-US" sz="2381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}</a:t>
            </a:r>
          </a:p>
        </p:txBody>
      </p:sp>
    </p:spTree>
  </p:cSld>
  <p:clrMapOvr>
    <a:masterClrMapping/>
  </p:clrMapOvr>
  <p:transition spd="med">
    <p:push dir="l"/>
  </p:transition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999574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1"/>
                </a:lnTo>
                <a:lnTo>
                  <a:pt x="0" y="10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9908" y="212646"/>
            <a:ext cx="1252746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C++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2821" y="2297095"/>
            <a:ext cx="5533430" cy="351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class QuickSort {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public: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void sort(vector&lt;int&gt;&amp; arr, int low, int high) {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if (low &lt; high) {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int pi = partition(arr, low, high);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sort(arr, low, pi - 1);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sort(arr, pi + 1, high);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}</a:t>
            </a:r>
          </a:p>
          <a:p>
            <a:pPr algn="l">
              <a:lnSpc>
                <a:spcPts val="3117"/>
              </a:lnSpc>
              <a:spcBef>
                <a:spcPct val="0"/>
              </a:spcBef>
            </a:pPr>
            <a:r>
              <a:rPr lang="en-US" sz="2397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71881" y="1689317"/>
            <a:ext cx="5900738" cy="780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private: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int partition(vector&lt;int&gt;&amp; arr, int low, int high) {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pivot = arr[high];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i = (low - 1);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for (int j = low; j &lt;= high - 1; j++) {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if (arr[j] &lt; pivot) {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i++;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swap(arr[i], arr[j]);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}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}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swap(arr[i + 1], arr[high]);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return (i + 1);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void swap(int&amp; a, int&amp; b) {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t = a;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a = b;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b = t;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};</a:t>
            </a:r>
          </a:p>
        </p:txBody>
      </p:sp>
    </p:spTree>
  </p:cSld>
  <p:clrMapOvr>
    <a:masterClrMapping/>
  </p:clrMapOvr>
  <p:transition spd="med">
    <p:push dir="l"/>
  </p:transition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999574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1"/>
                </a:lnTo>
                <a:lnTo>
                  <a:pt x="0" y="10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9908" y="212646"/>
            <a:ext cx="1252746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C#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7426" y="2429513"/>
            <a:ext cx="5384006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class QuickSort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public void Sort(int[] arr, int low, int high)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if (low &lt; high)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int pi = Partition(arr, low, high);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Sort(arr, low, pi - 1);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Sort(arr, pi + 1, high);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34144" y="2791463"/>
            <a:ext cx="5616430" cy="506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private int Partition(int[] arr, int low, int high)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int pivot = arr[high];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int i = (low - 1);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for (int j = low; j &lt; high; j++)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if (arr[j] &lt; pivot)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    i++;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    Swap(ref arr[i], ref arr[j]);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Swap(ref arr[i + 1], ref arr[high]);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return i + 1;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37426" y="6047737"/>
            <a:ext cx="447996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private void Swap(ref int a, ref int b)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int t = a;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a = b;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b = t;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}</a:t>
            </a:r>
          </a:p>
        </p:txBody>
      </p:sp>
    </p:spTree>
  </p:cSld>
  <p:clrMapOvr>
    <a:masterClrMapping/>
  </p:clrMapOvr>
  <p:transition spd="med">
    <p:push dir="l"/>
  </p:transition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999574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1"/>
                </a:lnTo>
                <a:lnTo>
                  <a:pt x="0" y="10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39908" y="212646"/>
            <a:ext cx="1252746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Java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4674" y="2249470"/>
            <a:ext cx="7241262" cy="454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public class QuickSort {</a:t>
            </a:r>
          </a:p>
          <a:p>
            <a:pPr algn="l">
              <a:lnSpc>
                <a:spcPts val="3672"/>
              </a:lnSpc>
            </a:pP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// Método principal que inicia o Quick Sort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public void sort(int[] arr, int low, int high) {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if (low &lt; high) {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int pi = partition(arr, low, high); // Encontra o pivô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sort(arr, low, pi - 1);  // Ordena a parte esquerda do pivô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sort(arr, pi + 1, high); // Ordena a parte direita do pivô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}</a:t>
            </a:r>
          </a:p>
          <a:p>
            <a:pPr algn="l">
              <a:lnSpc>
                <a:spcPts val="3672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93341" y="1495579"/>
            <a:ext cx="5765959" cy="819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</a:t>
            </a: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private int partition(int[] arr, int low, int high) {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pivot = arr[high];  // Escolhe o pivô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i = (low - 1); // Índice do menor elemento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for (int j = low; j &lt;= high - 1; j++) {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if (arr[j] &lt; pivot) {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i++;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// Troca arr[i] e arr[j]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int temp = arr[i];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arr[i] = arr[j];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    arr[j] = temp;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    }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}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// Troca arr[i+1] e arr[high] (ou pivô)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int temp = arr[i + 1];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arr[i + 1] = arr[high];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arr[high] = temp;</a:t>
            </a:r>
          </a:p>
          <a:p>
            <a:pPr algn="l">
              <a:lnSpc>
                <a:spcPts val="3144"/>
              </a:lnSpc>
            </a:pP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    return (i + 1); // Retorna o índice do pivô</a:t>
            </a:r>
          </a:p>
          <a:p>
            <a:pPr algn="l">
              <a:lnSpc>
                <a:spcPts val="3144"/>
              </a:lnSpc>
            </a:pPr>
            <a:r>
              <a:rPr lang="en-US" sz="2400">
                <a:solidFill>
                  <a:srgbClr val="000000"/>
                </a:solidFill>
                <a:latin typeface="Decalotype Medium"/>
                <a:ea typeface="Decalotype Medium"/>
                <a:cs typeface="Decalotype Medium"/>
                <a:sym typeface="Decalotype Medium"/>
              </a:rPr>
              <a:t>    }</a:t>
            </a:r>
          </a:p>
        </p:txBody>
      </p:sp>
    </p:spTree>
  </p:cSld>
  <p:clrMapOvr>
    <a:masterClrMapping/>
  </p:clrMapOvr>
  <p:transition spd="med">
    <p:push dir="l"/>
  </p:transition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547066" y="-9104286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0"/>
                </a:lnTo>
                <a:lnTo>
                  <a:pt x="0" y="10656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-9525"/>
            <a:ext cx="13993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JavaScript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4618" y="1811533"/>
            <a:ext cx="7311628" cy="79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function quickSort(arr)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if (arr.length &lt;= 1)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return arr;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const pivot = arr[Math.floor(arr.length / 2)];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const left = [];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const right = [];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const equal = [];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for (const element of arr)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if (element &lt; pivot)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    left.push(element);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} else if (element &gt; pivot)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    right.push(element);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} else {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    equal.push(element);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}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   return [...quickSort(left), ...equal, ...quickSort(right)];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}</a:t>
            </a:r>
          </a:p>
        </p:txBody>
      </p:sp>
    </p:spTree>
  </p:cSld>
  <p:clrMapOvr>
    <a:masterClrMapping/>
  </p:clrMapOvr>
  <p:transition spd="med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4731" y="-1048541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6492" y="1833373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7521" y="7628577"/>
            <a:ext cx="5557942" cy="6947427"/>
          </a:xfrm>
          <a:custGeom>
            <a:avLst/>
            <a:gdLst/>
            <a:ahLst/>
            <a:cxnLst/>
            <a:rect r="r" b="b" t="t" l="l"/>
            <a:pathLst>
              <a:path h="6947427" w="5557942">
                <a:moveTo>
                  <a:pt x="0" y="0"/>
                </a:moveTo>
                <a:lnTo>
                  <a:pt x="5557942" y="0"/>
                </a:lnTo>
                <a:lnTo>
                  <a:pt x="5557942" y="6947428"/>
                </a:lnTo>
                <a:lnTo>
                  <a:pt x="0" y="694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034" y="-8300862"/>
            <a:ext cx="8012011" cy="10015014"/>
          </a:xfrm>
          <a:custGeom>
            <a:avLst/>
            <a:gdLst/>
            <a:ahLst/>
            <a:cxnLst/>
            <a:rect r="r" b="b" t="t" l="l"/>
            <a:pathLst>
              <a:path h="10015014" w="8012011">
                <a:moveTo>
                  <a:pt x="0" y="0"/>
                </a:moveTo>
                <a:lnTo>
                  <a:pt x="8012011" y="0"/>
                </a:lnTo>
                <a:lnTo>
                  <a:pt x="8012011" y="10015015"/>
                </a:lnTo>
                <a:lnTo>
                  <a:pt x="0" y="1001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2686" y="5143500"/>
            <a:ext cx="4208718" cy="491529"/>
          </a:xfrm>
          <a:custGeom>
            <a:avLst/>
            <a:gdLst/>
            <a:ahLst/>
            <a:cxnLst/>
            <a:rect r="r" b="b" t="t" l="l"/>
            <a:pathLst>
              <a:path h="491529" w="4208718">
                <a:moveTo>
                  <a:pt x="0" y="0"/>
                </a:moveTo>
                <a:lnTo>
                  <a:pt x="4208718" y="0"/>
                </a:lnTo>
                <a:lnTo>
                  <a:pt x="4208718" y="491529"/>
                </a:lnTo>
                <a:lnTo>
                  <a:pt x="0" y="4915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52686" y="6581238"/>
            <a:ext cx="4208718" cy="706573"/>
          </a:xfrm>
          <a:custGeom>
            <a:avLst/>
            <a:gdLst/>
            <a:ahLst/>
            <a:cxnLst/>
            <a:rect r="r" b="b" t="t" l="l"/>
            <a:pathLst>
              <a:path h="706573" w="4208718">
                <a:moveTo>
                  <a:pt x="0" y="0"/>
                </a:moveTo>
                <a:lnTo>
                  <a:pt x="4208718" y="0"/>
                </a:lnTo>
                <a:lnTo>
                  <a:pt x="4208718" y="706573"/>
                </a:lnTo>
                <a:lnTo>
                  <a:pt x="0" y="7065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2686" y="8172904"/>
            <a:ext cx="4208718" cy="613191"/>
          </a:xfrm>
          <a:custGeom>
            <a:avLst/>
            <a:gdLst/>
            <a:ahLst/>
            <a:cxnLst/>
            <a:rect r="r" b="b" t="t" l="l"/>
            <a:pathLst>
              <a:path h="613191" w="4208718">
                <a:moveTo>
                  <a:pt x="0" y="0"/>
                </a:moveTo>
                <a:lnTo>
                  <a:pt x="4208718" y="0"/>
                </a:lnTo>
                <a:lnTo>
                  <a:pt x="4208718" y="613191"/>
                </a:lnTo>
                <a:lnTo>
                  <a:pt x="0" y="613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67674" y="167968"/>
            <a:ext cx="5966731" cy="16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17"/>
              </a:lnSpc>
            </a:pPr>
            <a:r>
              <a:rPr lang="en-US" sz="9655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Ordenação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372" y="2461621"/>
            <a:ext cx="16573256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 Ordenação é o processo de arranjar um conjunto de informações semelhantes em ordem crescente ou decrescente. Ou seja, é o ato de se colocar os elementos de uma sequência de informações, ou dados, em uma relação de ordem predefinida.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 Dado uma seqüência de n dados: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372" y="5835054"/>
            <a:ext cx="165732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 O problema de ordenação é uma permutação dessa seqüência: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7372" y="7348830"/>
            <a:ext cx="16573256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 Tal que se estebeleça a seguinte ordem:</a:t>
            </a:r>
          </a:p>
        </p:txBody>
      </p:sp>
    </p:spTree>
  </p:cSld>
  <p:clrMapOvr>
    <a:masterClrMapping/>
  </p:clrMapOvr>
  <p:transition spd="med">
    <p:push dir="l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7742">
            <a:off x="-627441" y="-8999574"/>
            <a:ext cx="18967383" cy="10656220"/>
          </a:xfrm>
          <a:custGeom>
            <a:avLst/>
            <a:gdLst/>
            <a:ahLst/>
            <a:cxnLst/>
            <a:rect r="r" b="b" t="t" l="l"/>
            <a:pathLst>
              <a:path h="10656220" w="18967383">
                <a:moveTo>
                  <a:pt x="0" y="0"/>
                </a:moveTo>
                <a:lnTo>
                  <a:pt x="18967383" y="0"/>
                </a:lnTo>
                <a:lnTo>
                  <a:pt x="18967383" y="10656221"/>
                </a:lnTo>
                <a:lnTo>
                  <a:pt x="0" y="10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4305" y="186468"/>
            <a:ext cx="1252746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Implementação em Python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783958"/>
            <a:ext cx="18288000" cy="526854"/>
          </a:xfrm>
          <a:custGeom>
            <a:avLst/>
            <a:gdLst/>
            <a:ahLst/>
            <a:cxnLst/>
            <a:rect r="r" b="b" t="t" l="l"/>
            <a:pathLst>
              <a:path h="526854" w="18288000">
                <a:moveTo>
                  <a:pt x="0" y="0"/>
                </a:moveTo>
                <a:lnTo>
                  <a:pt x="18288000" y="0"/>
                </a:lnTo>
                <a:lnTo>
                  <a:pt x="18288000" y="526855"/>
                </a:lnTo>
                <a:lnTo>
                  <a:pt x="0" y="526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020897" r="0" b="-8316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6042" y="2325670"/>
            <a:ext cx="10098283" cy="542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def quick_sort(vetor, esquerda, direita):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if esquerda &gt;= direita or esquerda &lt; 0 or direita &gt;= len(vetor):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return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i, j = esquerda, direita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meio = (esquerda + direita) // 2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pivo = sorted([vetor[esquerda], vetor[meio], vetor[direita]])[1] # Mediana de três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while i &lt;= j: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while vetor[i] &lt; pivo: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i += 1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while vetor[j] &gt; pivo: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   j -= 1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 if i &lt;= j: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8007" y="2428875"/>
            <a:ext cx="10502587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</a:t>
            </a: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vetor[i], vetor[j] = vetor[j], vetor[i]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i += 1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j -= 1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if esquerda &lt; j: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quick_sort(vetor, esquerda, j)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if i &lt; direita: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Decalotype Bold"/>
                <a:ea typeface="Decalotype Bold"/>
                <a:cs typeface="Decalotype Bold"/>
                <a:sym typeface="Decalotype Bold"/>
              </a:rPr>
              <a:t> quick_sort(vetor, i, direita)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l"/>
  </p:transition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4738888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98246" y="2700541"/>
            <a:ext cx="11289754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VI. Apresentação dos Resultados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push dir="l"/>
  </p:transition>
</p:sld>
</file>

<file path=ppt/slides/slide6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3598" y="310758"/>
            <a:ext cx="16700804" cy="92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  <a:spcBef>
                <a:spcPct val="0"/>
              </a:spcBef>
            </a:pPr>
            <a:r>
              <a:rPr lang="en-US" sz="607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A. Desempenho por Tamanho de Entrada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1159" y="2156313"/>
            <a:ext cx="17786841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  <a:spcBef>
                <a:spcPct val="0"/>
              </a:spcBef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Para avaliar o desempenho do Quick Sort em relação ao tamanho da entrada, realizamos testes com diferentes tamanhos de vetores:</a:t>
            </a:r>
            <a:r>
              <a:rPr lang="en-US" sz="359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50.000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100.000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500.000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1.000.000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2.500.000</a:t>
            </a:r>
          </a:p>
          <a:p>
            <a:pPr algn="l" marL="775538" indent="-387769" lvl="1">
              <a:lnSpc>
                <a:spcPts val="4310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5.000.000 </a:t>
            </a:r>
          </a:p>
          <a:p>
            <a:pPr algn="l">
              <a:lnSpc>
                <a:spcPts val="4310"/>
              </a:lnSpc>
              <a:spcBef>
                <a:spcPct val="0"/>
              </a:spcBef>
            </a:pP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Os tempos de execução foram medidos e comparados como demonstrados nos gráficos e tabela a seguir, lembrando que o tempo é medido em </a:t>
            </a:r>
            <a:r>
              <a:rPr lang="en-US" sz="3592">
                <a:solidFill>
                  <a:srgbClr val="ABABAB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ms</a:t>
            </a:r>
            <a:r>
              <a:rPr lang="en-US" sz="359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, além do pivô ser usado com mediana de 3.</a:t>
            </a:r>
          </a:p>
        </p:txBody>
      </p:sp>
    </p:spTree>
  </p:cSld>
  <p:clrMapOvr>
    <a:masterClrMapping/>
  </p:clrMapOvr>
  <p:transition spd="med">
    <p:push dir="l"/>
  </p:transition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9278" y="923925"/>
            <a:ext cx="16509445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I: Média Geral dos Tempos de Execução do Quick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Sort por Tamanho de Entrada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62927"/>
            <a:ext cx="16230600" cy="3561147"/>
            <a:chOff x="0" y="0"/>
            <a:chExt cx="2514545" cy="551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551715"/>
            </a:xfrm>
            <a:custGeom>
              <a:avLst/>
              <a:gdLst/>
              <a:ahLst/>
              <a:cxnLst/>
              <a:rect r="r" b="b" t="t" l="l"/>
              <a:pathLst>
                <a:path h="551715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551715"/>
                  </a:lnTo>
                  <a:lnTo>
                    <a:pt x="0" y="551715"/>
                  </a:lnTo>
                  <a:close/>
                </a:path>
              </a:pathLst>
            </a:custGeom>
            <a:blipFill>
              <a:blip r:embed="rId2"/>
              <a:stretch>
                <a:fillRect l="0" t="-860" r="0" b="-167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6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3598" y="310758"/>
            <a:ext cx="16700804" cy="92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  <a:spcBef>
                <a:spcPct val="0"/>
              </a:spcBef>
            </a:pPr>
            <a:r>
              <a:rPr lang="en-US" sz="607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B. Desempenho por Tipo de Entrada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381" y="2690813"/>
            <a:ext cx="17494402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Os testes foram realizados com três tipos diferentes de </a:t>
            </a: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entrada:</a:t>
            </a:r>
          </a:p>
          <a:p>
            <a:pPr algn="l">
              <a:lnSpc>
                <a:spcPts val="4327"/>
              </a:lnSpc>
            </a:pP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vetor aleatório;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vetor em ordem crescente;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vetor em ordem decrescente.</a:t>
            </a:r>
          </a:p>
          <a:p>
            <a:pPr algn="l">
              <a:lnSpc>
                <a:spcPts val="4327"/>
              </a:lnSpc>
            </a:pPr>
          </a:p>
          <a:p>
            <a:pPr algn="l">
              <a:lnSpc>
                <a:spcPts val="4327"/>
              </a:lnSpc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Todas feitas utilizando o pivô de mediana de 3.</a:t>
            </a:r>
          </a:p>
          <a:p>
            <a:pPr algn="l">
              <a:lnSpc>
                <a:spcPts val="4327"/>
              </a:lnSpc>
              <a:spcBef>
                <a:spcPct val="0"/>
              </a:spcBef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Os tempos de execução foram medidos e comparados como demonstrados nos gráficos e tabela a seguir, lembrando que o tempo é medido em </a:t>
            </a:r>
            <a:r>
              <a:rPr lang="en-US" sz="3606">
                <a:solidFill>
                  <a:srgbClr val="ABABAB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ms </a:t>
            </a: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, além do pivô ser usado com mediana de 3.</a:t>
            </a:r>
          </a:p>
        </p:txBody>
      </p:sp>
    </p:spTree>
  </p:cSld>
  <p:clrMapOvr>
    <a:masterClrMapping/>
  </p:clrMapOvr>
  <p:transition spd="slow">
    <p:push dir="l"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1482" y="923925"/>
            <a:ext cx="16485037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II: Tempo de Execução do Quick Sort por Tipo de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Entrada (Crescente)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62927"/>
            <a:ext cx="16230600" cy="3738539"/>
            <a:chOff x="0" y="0"/>
            <a:chExt cx="2514545" cy="579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579197"/>
            </a:xfrm>
            <a:custGeom>
              <a:avLst/>
              <a:gdLst/>
              <a:ahLst/>
              <a:cxnLst/>
              <a:rect r="r" b="b" t="t" l="l"/>
              <a:pathLst>
                <a:path h="579197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579197"/>
                  </a:lnTo>
                  <a:lnTo>
                    <a:pt x="0" y="579197"/>
                  </a:lnTo>
                  <a:close/>
                </a:path>
              </a:pathLst>
            </a:custGeom>
            <a:blipFill>
              <a:blip r:embed="rId2"/>
              <a:stretch>
                <a:fillRect l="0" t="-518" r="0" b="-518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500" r="0" b="-50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1288" y="923925"/>
            <a:ext cx="16725424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III: Tempo de Execução do Quick Sort por Tipo de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Entrada (Decrescente)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362927"/>
            <a:ext cx="16230600" cy="3738539"/>
            <a:chOff x="0" y="0"/>
            <a:chExt cx="2514545" cy="579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579197"/>
            </a:xfrm>
            <a:custGeom>
              <a:avLst/>
              <a:gdLst/>
              <a:ahLst/>
              <a:cxnLst/>
              <a:rect r="r" b="b" t="t" l="l"/>
              <a:pathLst>
                <a:path h="579197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579197"/>
                  </a:lnTo>
                  <a:lnTo>
                    <a:pt x="0" y="579197"/>
                  </a:lnTo>
                  <a:close/>
                </a:path>
              </a:pathLst>
            </a:custGeom>
            <a:blipFill>
              <a:blip r:embed="rId2"/>
              <a:stretch>
                <a:fillRect l="0" t="-1307" r="0" b="-1307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4731" y="-1048541"/>
            <a:ext cx="6289462" cy="7861827"/>
          </a:xfrm>
          <a:custGeom>
            <a:avLst/>
            <a:gdLst/>
            <a:ahLst/>
            <a:cxnLst/>
            <a:rect r="r" b="b" t="t" l="l"/>
            <a:pathLst>
              <a:path h="7861827" w="6289462">
                <a:moveTo>
                  <a:pt x="0" y="0"/>
                </a:moveTo>
                <a:lnTo>
                  <a:pt x="6289462" y="0"/>
                </a:lnTo>
                <a:lnTo>
                  <a:pt x="6289462" y="7861827"/>
                </a:lnTo>
                <a:lnTo>
                  <a:pt x="0" y="7861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6492" y="1833373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7521" y="7628577"/>
            <a:ext cx="5557942" cy="6947427"/>
          </a:xfrm>
          <a:custGeom>
            <a:avLst/>
            <a:gdLst/>
            <a:ahLst/>
            <a:cxnLst/>
            <a:rect r="r" b="b" t="t" l="l"/>
            <a:pathLst>
              <a:path h="6947427" w="5557942">
                <a:moveTo>
                  <a:pt x="0" y="0"/>
                </a:moveTo>
                <a:lnTo>
                  <a:pt x="5557942" y="0"/>
                </a:lnTo>
                <a:lnTo>
                  <a:pt x="5557942" y="6947428"/>
                </a:lnTo>
                <a:lnTo>
                  <a:pt x="0" y="6947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5034" y="-8300862"/>
            <a:ext cx="8297824" cy="10372280"/>
          </a:xfrm>
          <a:custGeom>
            <a:avLst/>
            <a:gdLst/>
            <a:ahLst/>
            <a:cxnLst/>
            <a:rect r="r" b="b" t="t" l="l"/>
            <a:pathLst>
              <a:path h="10372280" w="8297824">
                <a:moveTo>
                  <a:pt x="0" y="0"/>
                </a:moveTo>
                <a:lnTo>
                  <a:pt x="8297824" y="0"/>
                </a:lnTo>
                <a:lnTo>
                  <a:pt x="8297824" y="10372280"/>
                </a:lnTo>
                <a:lnTo>
                  <a:pt x="0" y="10372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07190"/>
            <a:ext cx="16573256" cy="419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Quicksort é um algoritmo recursivo desenvolvido por Charles Antony Richard Hoare. Tony Hoare, como também era conhecido, nasceu em Colombo, no Sri Lanka, filho de pais britânicos e graduou-se na Universidade de Oxford em 1956. Estudou tradução computacional de linguagens humanas em visita à Universidade de Moscou, lugar o qual durante os estudos, foi preciso realizar a ordenação de palavras a serem traduzidas. O quicksort foi o algoritmo desenvolvido por Hoare para ordenar as palavras, em 1960, aos 26 anos.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81584" y="7019513"/>
            <a:ext cx="3267487" cy="32674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4496" y="0"/>
                  </a:moveTo>
                  <a:lnTo>
                    <a:pt x="758304" y="0"/>
                  </a:lnTo>
                  <a:cubicBezTo>
                    <a:pt x="788401" y="0"/>
                    <a:pt x="812800" y="24399"/>
                    <a:pt x="812800" y="54496"/>
                  </a:cubicBezTo>
                  <a:lnTo>
                    <a:pt x="812800" y="758304"/>
                  </a:lnTo>
                  <a:cubicBezTo>
                    <a:pt x="812800" y="788401"/>
                    <a:pt x="788401" y="812800"/>
                    <a:pt x="758304" y="812800"/>
                  </a:cubicBezTo>
                  <a:lnTo>
                    <a:pt x="54496" y="812800"/>
                  </a:lnTo>
                  <a:cubicBezTo>
                    <a:pt x="24399" y="812800"/>
                    <a:pt x="0" y="788401"/>
                    <a:pt x="0" y="758304"/>
                  </a:cubicBezTo>
                  <a:lnTo>
                    <a:pt x="0" y="54496"/>
                  </a:lnTo>
                  <a:cubicBezTo>
                    <a:pt x="0" y="24399"/>
                    <a:pt x="24399" y="0"/>
                    <a:pt x="54496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308081" y="-200025"/>
            <a:ext cx="4571881" cy="17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 Origem</a:t>
            </a:r>
          </a:p>
        </p:txBody>
      </p:sp>
    </p:spTree>
  </p:cSld>
  <p:clrMapOvr>
    <a:masterClrMapping/>
  </p:clrMapOvr>
  <p:transition spd="med">
    <p:push dir="l"/>
  </p:transition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720" y="923925"/>
            <a:ext cx="16672560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IV: Tempo de Execução do Quick Sort por Tipo de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Entrada (Desordenado)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473797"/>
            <a:ext cx="16230600" cy="3339407"/>
            <a:chOff x="0" y="0"/>
            <a:chExt cx="2514545" cy="5173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517361"/>
            </a:xfrm>
            <a:custGeom>
              <a:avLst/>
              <a:gdLst/>
              <a:ahLst/>
              <a:cxnLst/>
              <a:rect r="r" b="b" t="t" l="l"/>
              <a:pathLst>
                <a:path h="517361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517361"/>
                  </a:lnTo>
                  <a:lnTo>
                    <a:pt x="0" y="517361"/>
                  </a:lnTo>
                  <a:close/>
                </a:path>
              </a:pathLst>
            </a:custGeom>
            <a:blipFill>
              <a:blip r:embed="rId2"/>
              <a:stretch>
                <a:fillRect l="0" t="-370" r="0" b="-37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500" r="0" b="-50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576" y="310758"/>
            <a:ext cx="16700804" cy="92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  <a:spcBef>
                <a:spcPct val="0"/>
              </a:spcBef>
            </a:pPr>
            <a:r>
              <a:rPr lang="en-US" sz="607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C. Comparação entre Linguagens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341413"/>
            <a:ext cx="18337956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7"/>
              </a:lnSpc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Implementamos o Quick Sort em seis linguagens de </a:t>
            </a: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programação diferentes: </a:t>
            </a:r>
          </a:p>
          <a:p>
            <a:pPr algn="l">
              <a:lnSpc>
                <a:spcPts val="4327"/>
              </a:lnSpc>
            </a:pP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C++;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C#;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Java;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JavaScript;</a:t>
            </a:r>
          </a:p>
          <a:p>
            <a:pPr algn="l" marL="778649" indent="-389324" lvl="1">
              <a:lnSpc>
                <a:spcPts val="4327"/>
              </a:lnSpc>
              <a:buFont typeface="Arial"/>
              <a:buChar char="•"/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Python. </a:t>
            </a:r>
          </a:p>
          <a:p>
            <a:pPr algn="l">
              <a:lnSpc>
                <a:spcPts val="4327"/>
              </a:lnSpc>
            </a:pPr>
          </a:p>
          <a:p>
            <a:pPr algn="l">
              <a:lnSpc>
                <a:spcPts val="4327"/>
              </a:lnSpc>
              <a:spcBef>
                <a:spcPct val="0"/>
              </a:spcBef>
            </a:pP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Os tempos de execução foram medidos e comparados como demonstrados nos gráficos e tabela a seguir, lembrando que o tempo é medido em </a:t>
            </a:r>
            <a:r>
              <a:rPr lang="en-US" sz="3606">
                <a:solidFill>
                  <a:srgbClr val="ABABAB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ms</a:t>
            </a:r>
            <a:r>
              <a:rPr lang="en-US" sz="36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, além do pivô ser usado com mediana de 3.</a:t>
            </a:r>
          </a:p>
        </p:txBody>
      </p:sp>
    </p:spTree>
  </p:cSld>
  <p:clrMapOvr>
    <a:masterClrMapping/>
  </p:clrMapOvr>
  <p:transition spd="slow">
    <p:push dir="l"/>
  </p:transition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6" r="0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82184" y="923925"/>
            <a:ext cx="15723632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V: Tempo de Execução do Quick Sort em C por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673" r="0" b="-67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8632" y="923925"/>
            <a:ext cx="16370737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VI: Tempo de Execução do Quick Sort em C# por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1340" r="0" b="-134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8596" y="923925"/>
            <a:ext cx="16930807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VII: Tempo de Execução do Quick Sort em C++ por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162" y="0"/>
            <a:ext cx="18508162" cy="10410841"/>
          </a:xfrm>
          <a:custGeom>
            <a:avLst/>
            <a:gdLst/>
            <a:ahLst/>
            <a:cxnLst/>
            <a:rect r="r" b="b" t="t" l="l"/>
            <a:pathLst>
              <a:path h="10410841" w="18508162">
                <a:moveTo>
                  <a:pt x="0" y="0"/>
                </a:moveTo>
                <a:lnTo>
                  <a:pt x="18508162" y="0"/>
                </a:lnTo>
                <a:lnTo>
                  <a:pt x="18508162" y="10410841"/>
                </a:lnTo>
                <a:lnTo>
                  <a:pt x="0" y="1041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259" y="2601731"/>
            <a:ext cx="17763320" cy="509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5774" spc="35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Princípio Básico do Algoritmo</a:t>
            </a:r>
          </a:p>
          <a:p>
            <a:pPr algn="l" marL="831110" indent="-415555" lvl="1">
              <a:lnSpc>
                <a:spcPts val="5389"/>
              </a:lnSpc>
              <a:buFont typeface="Arial"/>
              <a:buChar char="•"/>
            </a:pPr>
            <a:r>
              <a:rPr lang="en-US" sz="3849" spc="2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Divisão: Escolha um elemento como pivô.</a:t>
            </a:r>
          </a:p>
          <a:p>
            <a:pPr algn="l" marL="831110" indent="-415555" lvl="1">
              <a:lnSpc>
                <a:spcPts val="5389"/>
              </a:lnSpc>
              <a:buFont typeface="Arial"/>
              <a:buChar char="•"/>
            </a:pPr>
            <a:r>
              <a:rPr lang="en-US" sz="3849" spc="2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Particionamento: Reorganize os elementos do array de modo que todos os elementos menores que o pivô fiquem antes dele e todos os elementos maiores fiquem depois.</a:t>
            </a:r>
          </a:p>
          <a:p>
            <a:pPr algn="l" marL="831110" indent="-415555" lvl="1">
              <a:lnSpc>
                <a:spcPts val="5389"/>
              </a:lnSpc>
              <a:buFont typeface="Arial"/>
              <a:buChar char="•"/>
            </a:pPr>
            <a:r>
              <a:rPr lang="en-US" sz="3849" spc="238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Conquista: Aplique recursivamente a mesma estratégia aos sub-arrays formados pela divisão.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9507" y="150178"/>
            <a:ext cx="1568898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Funcionamento do Quick Sort</a:t>
            </a:r>
          </a:p>
        </p:txBody>
      </p:sp>
    </p:spTree>
  </p:cSld>
  <p:clrMapOvr>
    <a:masterClrMapping/>
  </p:clrMapOvr>
  <p:transition spd="med">
    <p:push dir="l"/>
  </p:transition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1340" r="0" b="-134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0658" y="923925"/>
            <a:ext cx="17286684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VIII: Tempo de Execução do Quick Sort em Java por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1006" r="0" b="-100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59054" y="923925"/>
            <a:ext cx="14369891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IX: Tempo de Execução do Quick Sort em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JavaScript por 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29449"/>
            <a:ext cx="16230600" cy="4425932"/>
            <a:chOff x="0" y="0"/>
            <a:chExt cx="2514545" cy="6856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4545" cy="685693"/>
            </a:xfrm>
            <a:custGeom>
              <a:avLst/>
              <a:gdLst/>
              <a:ahLst/>
              <a:cxnLst/>
              <a:rect r="r" b="b" t="t" l="l"/>
              <a:pathLst>
                <a:path h="685693" w="2514545">
                  <a:moveTo>
                    <a:pt x="0" y="0"/>
                  </a:moveTo>
                  <a:lnTo>
                    <a:pt x="2514545" y="0"/>
                  </a:lnTo>
                  <a:lnTo>
                    <a:pt x="2514545" y="685693"/>
                  </a:lnTo>
                  <a:lnTo>
                    <a:pt x="0" y="685693"/>
                  </a:lnTo>
                  <a:close/>
                </a:path>
              </a:pathLst>
            </a:custGeom>
            <a:blipFill>
              <a:blip r:embed="rId2"/>
              <a:stretch>
                <a:fillRect l="0" t="-1006" r="0" b="-100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79188" y="923925"/>
            <a:ext cx="14129624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Tabela X: Tempo de Execução do Quick Sort em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848383"/>
                </a:solidFill>
                <a:latin typeface="Alice Bold"/>
                <a:ea typeface="Alice Bold"/>
                <a:cs typeface="Alice Bold"/>
                <a:sym typeface="Alice Bold"/>
              </a:rPr>
              <a:t>Python por Tipo de Entrada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937" y="0"/>
            <a:ext cx="19395037" cy="1543266"/>
            <a:chOff x="0" y="0"/>
            <a:chExt cx="5108158" cy="406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08158" cy="406457"/>
            </a:xfrm>
            <a:custGeom>
              <a:avLst/>
              <a:gdLst/>
              <a:ahLst/>
              <a:cxnLst/>
              <a:rect r="r" b="b" t="t" l="l"/>
              <a:pathLst>
                <a:path h="406457" w="5108158">
                  <a:moveTo>
                    <a:pt x="0" y="0"/>
                  </a:moveTo>
                  <a:lnTo>
                    <a:pt x="5108158" y="0"/>
                  </a:lnTo>
                  <a:lnTo>
                    <a:pt x="5108158" y="406457"/>
                  </a:lnTo>
                  <a:lnTo>
                    <a:pt x="0" y="4064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08158" cy="42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18576" y="310758"/>
            <a:ext cx="16700804" cy="92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  <a:spcBef>
                <a:spcPct val="0"/>
              </a:spcBef>
            </a:pPr>
            <a:r>
              <a:rPr lang="en-US" sz="607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D. Comparação de Métodos de Escolha do Pivô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341413"/>
            <a:ext cx="18337956" cy="620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Para avaliar o impacto da escolha do pivô no desempenho do </a:t>
            </a: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Quick Sort, implementamos três métodos diferentes de seleção do pivô na linguagem C e C++:</a:t>
            </a:r>
          </a:p>
          <a:p>
            <a:pPr algn="l">
              <a:lnSpc>
                <a:spcPts val="4927"/>
              </a:lnSpc>
            </a:pPr>
          </a:p>
          <a:p>
            <a:pPr algn="l" marL="886596" indent="-443298" lvl="1">
              <a:lnSpc>
                <a:spcPts val="4927"/>
              </a:lnSpc>
              <a:buFont typeface="Arial"/>
              <a:buChar char="•"/>
            </a:pP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pivô no início</a:t>
            </a:r>
          </a:p>
          <a:p>
            <a:pPr algn="l" marL="886596" indent="-443298" lvl="1">
              <a:lnSpc>
                <a:spcPts val="4927"/>
              </a:lnSpc>
              <a:buFont typeface="Arial"/>
              <a:buChar char="•"/>
            </a:pP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pivô como mediana de três elementos</a:t>
            </a:r>
          </a:p>
          <a:p>
            <a:pPr algn="l" marL="886596" indent="-443298" lvl="1">
              <a:lnSpc>
                <a:spcPts val="4927"/>
              </a:lnSpc>
              <a:buFont typeface="Arial"/>
              <a:buChar char="•"/>
            </a:pP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pivô no final</a:t>
            </a:r>
          </a:p>
          <a:p>
            <a:pPr algn="l">
              <a:lnSpc>
                <a:spcPts val="4927"/>
              </a:lnSpc>
            </a:pPr>
          </a:p>
          <a:p>
            <a:pPr algn="l">
              <a:lnSpc>
                <a:spcPts val="4927"/>
              </a:lnSpc>
            </a:pPr>
            <a:r>
              <a:rPr lang="en-US" sz="41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 Realizamos testes com entradas desordenadas, crescentes e decrescentes, medindo os tempos de execução para cada método.</a:t>
            </a:r>
          </a:p>
        </p:txBody>
      </p:sp>
    </p:spTree>
  </p:cSld>
  <p:clrMapOvr>
    <a:masterClrMapping/>
  </p:clrMapOvr>
  <p:transition spd="slow">
    <p:push dir="l"/>
  </p:transition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3121673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0" y="0"/>
                </a:lnTo>
                <a:lnTo>
                  <a:pt x="13092980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5184" y="268433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16275" y="2460496"/>
            <a:ext cx="8486582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II. Metodologia</a:t>
            </a:r>
          </a:p>
        </p:txBody>
      </p:sp>
    </p:spTree>
  </p:cSld>
  <p:clrMapOvr>
    <a:masterClrMapping/>
  </p:clrMapOvr>
  <p:transition spd="med">
    <p:push dir="l"/>
  </p:transition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7395" y="87623"/>
            <a:ext cx="14513209" cy="10111754"/>
            <a:chOff x="0" y="0"/>
            <a:chExt cx="2212524" cy="1541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523" cy="1541526"/>
            </a:xfrm>
            <a:custGeom>
              <a:avLst/>
              <a:gdLst/>
              <a:ahLst/>
              <a:cxnLst/>
              <a:rect r="r" b="b" t="t" l="l"/>
              <a:pathLst>
                <a:path h="1541526" w="2212523">
                  <a:moveTo>
                    <a:pt x="0" y="0"/>
                  </a:moveTo>
                  <a:lnTo>
                    <a:pt x="2212523" y="0"/>
                  </a:lnTo>
                  <a:lnTo>
                    <a:pt x="2212523" y="1541526"/>
                  </a:lnTo>
                  <a:lnTo>
                    <a:pt x="0" y="1541526"/>
                  </a:lnTo>
                  <a:close/>
                </a:path>
              </a:pathLst>
            </a:custGeom>
            <a:blipFill>
              <a:blip r:embed="rId2"/>
              <a:stretch>
                <a:fillRect l="0" t="-495" r="0" b="-495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4738888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98246" y="3457779"/>
            <a:ext cx="11289754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VII. Conclusão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94.xml><?xml version="1.0" encoding="utf-8"?>
<p:sld xmlns:p="http://schemas.openxmlformats.org/presentationml/2006/main" xmlns:a="http://schemas.openxmlformats.org/drawingml/2006/main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409"/>
            <a:ext cx="14071640" cy="142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6"/>
              </a:lnSpc>
            </a:pPr>
            <a:r>
              <a:rPr lang="en-US" sz="409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Os testes realizados para avaliar o desempenho do algoritmo</a:t>
            </a:r>
          </a:p>
          <a:p>
            <a:pPr algn="l">
              <a:lnSpc>
                <a:spcPts val="5726"/>
              </a:lnSpc>
            </a:pPr>
            <a:r>
              <a:rPr lang="en-US" sz="409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Quick Sort revelaram várias conclusões importantes: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60782"/>
            <a:ext cx="15221542" cy="590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• </a:t>
            </a:r>
            <a:r>
              <a:rPr lang="en-US" sz="3710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Tamanho e Tipo de Entrada: </a:t>
            </a: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O desempenho do Quick </a:t>
            </a: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Sort varia significativamente com o tipo e tamanho da entrada. </a:t>
            </a:r>
          </a:p>
          <a:p>
            <a:pPr algn="l">
              <a:lnSpc>
                <a:spcPts val="5195"/>
              </a:lnSpc>
            </a:pPr>
          </a:p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• Escolha do Pivô:  </a:t>
            </a: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seleção do pivô geralmente mostra</a:t>
            </a:r>
          </a:p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ter um impacto direto na eficiência do algoritmo</a:t>
            </a:r>
          </a:p>
          <a:p>
            <a:pPr algn="l">
              <a:lnSpc>
                <a:spcPts val="5195"/>
              </a:lnSpc>
            </a:pPr>
          </a:p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• Linguagem de Programação: </a:t>
            </a: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A linguagem de</a:t>
            </a:r>
          </a:p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programação utilizada teve uma influência significativa</a:t>
            </a:r>
          </a:p>
          <a:p>
            <a:pPr algn="l">
              <a:lnSpc>
                <a:spcPts val="5195"/>
              </a:lnSpc>
            </a:pPr>
            <a:r>
              <a:rPr lang="en-US" sz="3710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nos tempos de execução.</a:t>
            </a:r>
          </a:p>
        </p:txBody>
      </p:sp>
    </p:spTree>
  </p:cSld>
  <p:clrMapOvr>
    <a:masterClrMapping/>
  </p:clrMapOvr>
  <p:transition spd="med">
    <p:push dir="l"/>
  </p:transition>
</p:sld>
</file>

<file path=ppt/slides/slide95.xml><?xml version="1.0" encoding="utf-8"?>
<p:sld xmlns:p="http://schemas.openxmlformats.org/presentationml/2006/main" xmlns:a="http://schemas.openxmlformats.org/drawingml/2006/main">
  <p:cSld>
    <p:bg>
      <p:bgPr>
        <a:solidFill>
          <a:srgbClr val="19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16230600" cy="197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6">
                <a:solidFill>
                  <a:srgbClr val="FEFEFE"/>
                </a:solidFill>
                <a:latin typeface="Alice Bold"/>
                <a:ea typeface="Alice Bold"/>
                <a:cs typeface="Alice Bold"/>
                <a:sym typeface="Alice Bold"/>
              </a:rPr>
              <a:t>• Eficiência Geral:</a:t>
            </a:r>
            <a:r>
              <a:rPr lang="en-US" sz="372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726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No geral, C e Java se destacaram como </a:t>
            </a:r>
            <a:r>
              <a:rPr lang="en-US" sz="3726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as linguagens mais eficientes para a implementação do Quick Sort neste experimento, enquanto Python apresentou o maior tempo de execução para todas as entradas.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77994"/>
            <a:ext cx="16629732" cy="261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6"/>
              </a:lnSpc>
            </a:pPr>
            <a:r>
              <a:rPr lang="en-US" sz="3726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Essas conclusões sublinham a importância de considerar </a:t>
            </a:r>
            <a:r>
              <a:rPr lang="en-US" sz="3726">
                <a:solidFill>
                  <a:srgbClr val="D4D4D4"/>
                </a:solidFill>
                <a:latin typeface="Alice"/>
                <a:ea typeface="Alice"/>
                <a:cs typeface="Alice"/>
                <a:sym typeface="Alice"/>
              </a:rPr>
              <a:t>múltiplos fatores ao avaliar a eficiência do Quick Sort. Futuros estudos podem explorar mais a fundo como diferentes combinações de fatores influenciam o desempenho do algoritmo.</a:t>
            </a:r>
          </a:p>
        </p:txBody>
      </p:sp>
    </p:spTree>
  </p:cSld>
  <p:clrMapOvr>
    <a:masterClrMapping/>
  </p:clrMapOvr>
  <p:transition spd="slow">
    <p:push dir="l"/>
  </p:transition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04096">
            <a:off x="-4738888" y="-38871"/>
            <a:ext cx="13092980" cy="10364742"/>
          </a:xfrm>
          <a:custGeom>
            <a:avLst/>
            <a:gdLst/>
            <a:ahLst/>
            <a:cxnLst/>
            <a:rect r="r" b="b" t="t" l="l"/>
            <a:pathLst>
              <a:path h="10364742" w="13092980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t="0" r="-160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8628" y="8285989"/>
            <a:ext cx="7801876" cy="1540871"/>
          </a:xfrm>
          <a:custGeom>
            <a:avLst/>
            <a:gdLst/>
            <a:ahLst/>
            <a:cxnLst/>
            <a:rect r="r" b="b" t="t" l="l"/>
            <a:pathLst>
              <a:path h="1540871" w="7801876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3464" y="3099673"/>
            <a:ext cx="11289754" cy="455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VII. Considerações Finais</a:t>
            </a:r>
          </a:p>
          <a:p>
            <a:pPr algn="ctr">
              <a:lnSpc>
                <a:spcPts val="119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05" y="-149178"/>
            <a:ext cx="18818410" cy="10585355"/>
          </a:xfrm>
          <a:custGeom>
            <a:avLst/>
            <a:gdLst/>
            <a:ahLst/>
            <a:cxnLst/>
            <a:rect r="r" b="b" t="t" l="l"/>
            <a:pathLst>
              <a:path h="10585355" w="18818410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2773" y="487981"/>
            <a:ext cx="2317136" cy="2110700"/>
          </a:xfrm>
          <a:custGeom>
            <a:avLst/>
            <a:gdLst/>
            <a:ahLst/>
            <a:cxnLst/>
            <a:rect r="r" b="b" t="t" l="l"/>
            <a:pathLst>
              <a:path h="2110700" w="2317136">
                <a:moveTo>
                  <a:pt x="0" y="0"/>
                </a:moveTo>
                <a:lnTo>
                  <a:pt x="2317136" y="0"/>
                </a:lnTo>
                <a:lnTo>
                  <a:pt x="2317136" y="2110701"/>
                </a:lnTo>
                <a:lnTo>
                  <a:pt x="0" y="2110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678527" y="487981"/>
            <a:ext cx="2317136" cy="2110700"/>
          </a:xfrm>
          <a:custGeom>
            <a:avLst/>
            <a:gdLst/>
            <a:ahLst/>
            <a:cxnLst/>
            <a:rect r="r" b="b" t="t" l="l"/>
            <a:pathLst>
              <a:path h="2110700" w="2317136">
                <a:moveTo>
                  <a:pt x="2317136" y="0"/>
                </a:moveTo>
                <a:lnTo>
                  <a:pt x="0" y="0"/>
                </a:lnTo>
                <a:lnTo>
                  <a:pt x="0" y="2110701"/>
                </a:lnTo>
                <a:lnTo>
                  <a:pt x="2317136" y="2110701"/>
                </a:lnTo>
                <a:lnTo>
                  <a:pt x="2317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600869" y="4922945"/>
            <a:ext cx="3658431" cy="4114800"/>
          </a:xfrm>
          <a:custGeom>
            <a:avLst/>
            <a:gdLst/>
            <a:ahLst/>
            <a:cxnLst/>
            <a:rect r="r" b="b" t="t" l="l"/>
            <a:pathLst>
              <a:path h="4114800" w="3658431">
                <a:moveTo>
                  <a:pt x="3658431" y="0"/>
                </a:moveTo>
                <a:lnTo>
                  <a:pt x="0" y="0"/>
                </a:lnTo>
                <a:lnTo>
                  <a:pt x="0" y="4114800"/>
                </a:lnTo>
                <a:lnTo>
                  <a:pt x="3658431" y="4114800"/>
                </a:lnTo>
                <a:lnTo>
                  <a:pt x="365843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2625" y="5527692"/>
            <a:ext cx="4041948" cy="4282859"/>
          </a:xfrm>
          <a:custGeom>
            <a:avLst/>
            <a:gdLst/>
            <a:ahLst/>
            <a:cxnLst/>
            <a:rect r="r" b="b" t="t" l="l"/>
            <a:pathLst>
              <a:path h="4282859" w="4041948">
                <a:moveTo>
                  <a:pt x="0" y="0"/>
                </a:moveTo>
                <a:lnTo>
                  <a:pt x="4041948" y="0"/>
                </a:lnTo>
                <a:lnTo>
                  <a:pt x="4041948" y="4282859"/>
                </a:lnTo>
                <a:lnTo>
                  <a:pt x="0" y="4282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49909" y="2006356"/>
            <a:ext cx="8075654" cy="217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79"/>
              </a:lnSpc>
            </a:pPr>
            <a:r>
              <a:rPr lang="en-US" sz="12699">
                <a:solidFill>
                  <a:srgbClr val="FFD93B"/>
                </a:solidFill>
                <a:latin typeface="Alice Bold"/>
                <a:ea typeface="Alice Bold"/>
                <a:cs typeface="Alice Bold"/>
                <a:sym typeface="Alice Bold"/>
              </a:rPr>
              <a:t>Perguntas?</a:t>
            </a:r>
          </a:p>
        </p:txBody>
      </p:sp>
    </p:spTree>
  </p:cSld>
  <p:clrMapOvr>
    <a:masterClrMapping/>
  </p:clrMapOvr>
  <p:transition spd="med">
    <p:push dir="l"/>
  </p:transition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5205" y="-149178"/>
            <a:ext cx="18818410" cy="10585355"/>
          </a:xfrm>
          <a:custGeom>
            <a:avLst/>
            <a:gdLst/>
            <a:ahLst/>
            <a:cxnLst/>
            <a:rect r="r" b="b" t="t" l="l"/>
            <a:pathLst>
              <a:path h="10585355" w="18818410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6404" y="2332129"/>
            <a:ext cx="11815191" cy="3809288"/>
            <a:chOff x="0" y="0"/>
            <a:chExt cx="15753588" cy="50790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5753588" cy="404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D93B"/>
                  </a:solidFill>
                  <a:latin typeface="Alice Bold"/>
                  <a:ea typeface="Alice Bold"/>
                  <a:cs typeface="Alice Bold"/>
                  <a:sym typeface="Alice Bold"/>
                </a:rPr>
                <a:t>Agradecemos pela sua atenção!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338218"/>
              <a:ext cx="15753588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486400" y="5557221"/>
            <a:ext cx="7315200" cy="2407366"/>
          </a:xfrm>
          <a:custGeom>
            <a:avLst/>
            <a:gdLst/>
            <a:ahLst/>
            <a:cxnLst/>
            <a:rect r="r" b="b" t="t" l="l"/>
            <a:pathLst>
              <a:path h="2407366" w="7315200">
                <a:moveTo>
                  <a:pt x="0" y="0"/>
                </a:moveTo>
                <a:lnTo>
                  <a:pt x="7315200" y="0"/>
                </a:lnTo>
                <a:lnTo>
                  <a:pt x="7315200" y="2407366"/>
                </a:lnTo>
                <a:lnTo>
                  <a:pt x="0" y="240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DAGLEAdC2i8</dc:identifier>
  <dcterms:modified xsi:type="dcterms:W3CDTF">2011-08-01T06:04:30Z</dcterms:modified>
  <cp:revision>1</cp:revision>
  <dc:title>QuickSort</dc:title>
</cp:coreProperties>
</file>